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y="6858000" cx="12192000"/>
  <p:notesSz cx="6858000" cy="9144000"/>
  <p:embeddedFontLst>
    <p:embeddedFont>
      <p:font typeface="Cinzel"/>
      <p:regular r:id="rId62"/>
      <p:bold r:id="rId63"/>
    </p:embeddedFont>
    <p:embeddedFont>
      <p:font typeface="Roboto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0" name="Vincent Opitz"/>
  <p:cmAuthor clrIdx="1" id="1" initials="" lastIdx="2" name="Sir ExecLP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E36925-2E6A-4D65-AAC8-3F0A25DDDBC6}">
  <a:tblStyle styleId="{68E36925-2E6A-4D65-AAC8-3F0A25DDDB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Cinzel-regular.fntdata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RobotoMono-regular.fntdata"/><Relationship Id="rId63" Type="http://schemas.openxmlformats.org/officeDocument/2006/relationships/font" Target="fonts/Cinzel-bold.fntdata"/><Relationship Id="rId22" Type="http://schemas.openxmlformats.org/officeDocument/2006/relationships/slide" Target="slides/slide15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4.xml"/><Relationship Id="rId65" Type="http://schemas.openxmlformats.org/officeDocument/2006/relationships/font" Target="fonts/RobotoMono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RobotoMono-bold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2-14T18:36:06.136">
    <p:pos x="640" y="725"/>
    <p:text>Weniger Slides, gerne weniger aber dafür bessere graphs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2-16T12:28:59.024">
    <p:pos x="195" y="2413"/>
    <p:text>Quelle so wie woanders auch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12-03T14:30:54.748">
    <p:pos x="712" y="1280"/>
    <p:text>Hervorheben, dass das die intialen Suchbegriffe waren, aber dazu noch connected papers / authoren oder Konferenzen kamen (z.B. HotCarbon 23 / 24)</p:text>
  </p:cm>
  <p:cm authorId="0" idx="4" dt="2024-12-03T14:30:54.748">
    <p:pos x="712" y="1280"/>
    <p:text>Auch müsste vorkommen, dass der Fokus der MA zuerst noch etwas anders lag und da deshalb kein "testbed" usw vorkommt.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12-04T10:07:31.351">
    <p:pos x="6000" y="0"/>
    <p:text>highly relevant, maybe relevant, irrelevant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4-12-04T10:46:02.890">
    <p:pos x="211" y="1049"/>
    <p:text>konstante trendlinie einfügen (state of the art)</p:text>
  </p:cm>
  <p:cm authorId="0" idx="5" dt="2024-12-04T10:39:36.631">
    <p:pos x="211" y="1149"/>
    <p:text>Die Programmphasen sollten etwas früher kommen</p:text>
  </p:cm>
  <p:cm authorId="0" idx="6" dt="2024-12-03T13:18:13.395">
    <p:pos x="641" y="360"/>
    <p:text>Hier würde ich meinen Weg zu dem Stawp erläutern, also wie ich von den Rohdaten zu Phasen und Overhead komme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12-16T12:49:26.138">
    <p:pos x="2441" y="1103"/>
    <p:text>Perhaps mehr scientific, gibs etablierte symbolik für carbon emissions?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4-12-16T12:54:29.019">
    <p:pos x="840" y="1474"/>
    <p:text>Overhead auch noch einzeichnen; Story ausbauen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12-16T12:55:46.217">
    <p:pos x="1736" y="3189"/>
    <p:text>ganze Url?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4-12-03T15:00:37.470">
    <p:pos x="1794" y="1020"/>
    <p:text>Perhaps sollte ich das auch aufnehmen im Hauptteil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“</a:t>
            </a:r>
            <a:r>
              <a:rPr lang="de-DE" sz="2200">
                <a:solidFill>
                  <a:srgbClr val="5A6065"/>
                </a:solidFill>
                <a:latin typeface="Verdana"/>
                <a:ea typeface="Verdana"/>
                <a:cs typeface="Verdana"/>
                <a:sym typeface="Verdana"/>
              </a:rPr>
              <a:t>A Parameterizable Test Bed for Carbon Aware Job Scheduling"</a:t>
            </a:r>
            <a:endParaRPr/>
          </a:p>
        </p:txBody>
      </p:sp>
      <p:sp>
        <p:nvSpPr>
          <p:cNvPr id="190" name="Google Shape;1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bfbf1824e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Zurück zum State of the Art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Neue Spalte; Phasen mit versch. Leistung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Das macht niemand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Da kommt meine MA ins Spiel um diese Lücke zu füllen</a:t>
            </a:r>
            <a:endParaRPr/>
          </a:p>
        </p:txBody>
      </p:sp>
      <p:sp>
        <p:nvSpPr>
          <p:cNvPr id="287" name="Google Shape;287;g31bfbf1824e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96cee2b48_17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96cee2b48_17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neues Workload Modell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neue Schedulers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Evaluieren</a:t>
            </a:r>
            <a:endParaRPr/>
          </a:p>
        </p:txBody>
      </p:sp>
      <p:sp>
        <p:nvSpPr>
          <p:cNvPr id="297" name="Google Shape;297;g3196cee2b48_17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bfbf1824e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bfbf1824e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Zurück zu den Rohdaten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Logging, wenn etwas interessantes Passiert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“Ich bin hier, die Zeit ist gerade das”</a:t>
            </a:r>
            <a:endParaRPr/>
          </a:p>
        </p:txBody>
      </p:sp>
      <p:sp>
        <p:nvSpPr>
          <p:cNvPr id="309" name="Google Shape;309;g31bfbf1824e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46769d808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46769d808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Fügen diese Events in den Graphen ein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Und malen alle Runs ein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Hier gibt es patterns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Startphase,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sich wiederholende Phasen</a:t>
            </a:r>
            <a:endParaRPr/>
          </a:p>
        </p:txBody>
      </p:sp>
      <p:sp>
        <p:nvSpPr>
          <p:cNvPr id="319" name="Google Shape;319;g3146769d808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fba43c2fa_18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fba43c2fa_18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Wiederholen Startphasen aus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Restliche Epochen werden ausgeführt</a:t>
            </a:r>
            <a:endParaRPr/>
          </a:p>
        </p:txBody>
      </p:sp>
      <p:sp>
        <p:nvSpPr>
          <p:cNvPr id="330" name="Google Shape;330;g31fba43c2fa_18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46c1923ab_14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46c1923ab_14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Es gibt (wiederkehrende) Phasen welche sich in ihrer Leistungsaufnahme unterscheiden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Das Stoppen und Wiederaufnehmen von einem Job führt zu Overhead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146c1923ab_14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bab673ddd_1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bab673ddd_1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Mein neues Workload Modell STAWP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Startup, Work, Phasen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Eine Phase hat einen Namen, eine Leistung und eine Dauer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Können nun RoBERTa als solches Modellieren</a:t>
            </a:r>
            <a:endParaRPr/>
          </a:p>
        </p:txBody>
      </p:sp>
      <p:sp>
        <p:nvSpPr>
          <p:cNvPr id="350" name="Google Shape;350;g31bab673ddd_1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46c1923ab_14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46c1923ab_14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Wir können nun beliebige Jobs mit Overhead und Phasen modellieren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Stufenfunktion!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Wir können beliebige Workloads nun in dieser Form modellieren</a:t>
            </a:r>
            <a:endParaRPr/>
          </a:p>
        </p:txBody>
      </p:sp>
      <p:sp>
        <p:nvSpPr>
          <p:cNvPr id="362" name="Google Shape;362;g3146c1923ab_14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46c1923ab_14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46c1923ab_14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Einführung von GAIA als Basis für die Implementierung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Hervorheben, dass man durch die Erweiterung von GAIA (Namen hier einführen!!) eine Vergleichsbasis hat für die Evaluation for free bekommt</a:t>
            </a:r>
            <a:endParaRPr/>
          </a:p>
        </p:txBody>
      </p:sp>
      <p:sp>
        <p:nvSpPr>
          <p:cNvPr id="375" name="Google Shape;375;g3146c1923ab_14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bab673dd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bab673dd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Beispielhaft zeigen, wie die Simulation bisher funktioniert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Motivieren, wie wir das bestehende System erweitern können um Overhead und Phasen zu unterstützen</a:t>
            </a:r>
            <a:endParaRPr/>
          </a:p>
        </p:txBody>
      </p:sp>
      <p:sp>
        <p:nvSpPr>
          <p:cNvPr id="387" name="Google Shape;387;g31bab673ddd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268aab413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Stromnetz speist sich aus verschiedenen Stromproduzenten, welche Emissionen erzeugen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fossile Kraftwerke erzeugen hohe Emissionen, erneuerbare Energien dafür geringen emissionen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Abhängig von der Zeit, hat eine Kilowattstunde verschiedene Emissoinen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Kontext Rechenzentrum; wann nutzen wir den Strom?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Temporal Shifting; Suspend &amp; Resume</a:t>
            </a:r>
            <a:endParaRPr/>
          </a:p>
        </p:txBody>
      </p:sp>
      <p:sp>
        <p:nvSpPr>
          <p:cNvPr id="197" name="Google Shape;197;g31268aab413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b4f9562c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b4f9562c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Beispielhaft zeigen, wie die Simulation bisher funktioniert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Motivieren, wie wir das bestehende System erweitern können um Overhead und Phasen zu unterstützen</a:t>
            </a:r>
            <a:endParaRPr/>
          </a:p>
        </p:txBody>
      </p:sp>
      <p:sp>
        <p:nvSpPr>
          <p:cNvPr id="400" name="Google Shape;400;g31b4f9562c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46c1923ab_14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46c1923ab_14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Einführung von GAIA als Basis für die Implementierung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Argumentieren, wie wir das bestehende Projekt auf meine Problemstellung runtergestutzt haben (e.g. keine Unterscheidung zw. nodes, keine versch. Qeueus mehr)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414" name="Google Shape;414;g3146c1923ab_14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bfbf1824e_1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1bfbf1824e_1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Einführung von GAIA als Basis für die Implementierung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Argumentieren, wie wir das bestehende Projekt auf meine Problemstellung runtergestutzt haben (e.g. keine Unterscheidung zw. nodes, keine versch. Qeueus mehr)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423" name="Google Shape;423;g31bfbf1824e_1_4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9b7e45a8c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19b7e45a8c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Pseudocode der bisherigen Implementierung</a:t>
            </a:r>
            <a:endParaRPr/>
          </a:p>
        </p:txBody>
      </p:sp>
      <p:sp>
        <p:nvSpPr>
          <p:cNvPr id="434" name="Google Shape;434;g319b7e45a8c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d93ccdbf4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d93ccdbf4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Der Part ist leicht, wir müssen nur unsere Phasenintervalle als Treppenfunktion auswerten und könnne zu jedem Zeitpunkt sagen, welche Leistung der Job hat</a:t>
            </a:r>
            <a:endParaRPr/>
          </a:p>
        </p:txBody>
      </p:sp>
      <p:sp>
        <p:nvSpPr>
          <p:cNvPr id="445" name="Google Shape;445;g31d93ccdbf4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d93ccdbf4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d93ccdbf4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Das ist der Algorithmus der in prior work vorgeschlagen wird um eine obergrenze für die Carbon Savings zu finden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Darauf den Overhead zu bringen ist etwas knifflig; “The war of efficiencies” hat pro resume einen festen overhead raufaddiert ohne das der ursprüngliche Schedule davon beeinflusst wird</a:t>
            </a:r>
            <a:endParaRPr/>
          </a:p>
        </p:txBody>
      </p:sp>
      <p:sp>
        <p:nvSpPr>
          <p:cNvPr id="457" name="Google Shape;457;g31d93ccdbf4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dfa259233_1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dfa259233_1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Einführung LP, als meine Lösung für das Overhead und Phasen Problem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Hier gar nicht zu tief drauf eingehen; das anhand des ersten Steps in meiner Implementation erläutern</a:t>
            </a:r>
            <a:endParaRPr/>
          </a:p>
        </p:txBody>
      </p:sp>
      <p:sp>
        <p:nvSpPr>
          <p:cNvPr id="471" name="Google Shape;471;g31dfa259233_14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9b7e45a8c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9b7e45a8c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Kleine Einführung LP?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Hier die Steps im Linear Programming abarbeiten, basically so wie in der MA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483" name="Google Shape;483;g319b7e45a8c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b4f9562ca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b4f9562c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Kleine Einführung LP?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Hier die Steps im Linear Programming abarbeiten, basically so wie in der MA</a:t>
            </a:r>
            <a:endParaRPr/>
          </a:p>
        </p:txBody>
      </p:sp>
      <p:sp>
        <p:nvSpPr>
          <p:cNvPr id="497" name="Google Shape;497;g31b4f9562ca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fba43c2fa_18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fba43c2fa_18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Kleine Einführung LP?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Hier die Steps im Linear Programming abarbeiten, basically so wie in der MA</a:t>
            </a:r>
            <a:endParaRPr/>
          </a:p>
        </p:txBody>
      </p:sp>
      <p:sp>
        <p:nvSpPr>
          <p:cNvPr id="509" name="Google Shape;509;g31fba43c2fa_18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f50d7db50_3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f50d7db50_3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Ausbau der Erneuerbaren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de-DE"/>
              <a:t>Netzstabilisierungsmaßnahmen</a:t>
            </a:r>
            <a:r>
              <a:rPr lang="de-DE"/>
              <a:t> / Curtailment ist schlecht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Ökonomische Perspektive: Low Carbon / Erneuerbare Energien sind günstiger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Klimawandel</a:t>
            </a:r>
            <a:endParaRPr/>
          </a:p>
        </p:txBody>
      </p:sp>
      <p:sp>
        <p:nvSpPr>
          <p:cNvPr id="206" name="Google Shape;206;g31f50d7db50_35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fba43c2fa_18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fba43c2fa_18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Kleine Einführung LP?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Hier die Steps im Linear Programming abarbeiten, basically so wie in der MA</a:t>
            </a:r>
            <a:endParaRPr/>
          </a:p>
        </p:txBody>
      </p:sp>
      <p:sp>
        <p:nvSpPr>
          <p:cNvPr id="519" name="Google Shape;519;g31fba43c2fa_18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b4f9562ca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1b4f9562ca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Kleine Einführung LP?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Hier die Steps im Linear Programming abarbeiten, basically so wie in der MA</a:t>
            </a:r>
            <a:endParaRPr/>
          </a:p>
        </p:txBody>
      </p:sp>
      <p:sp>
        <p:nvSpPr>
          <p:cNvPr id="529" name="Google Shape;529;g31b4f9562ca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fba43c2fa_18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1fba43c2fa_18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Kleine Einführung LP?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Hier die Steps im Linear Programming abarbeiten, basically so wie in der MA</a:t>
            </a:r>
            <a:endParaRPr/>
          </a:p>
        </p:txBody>
      </p:sp>
      <p:sp>
        <p:nvSpPr>
          <p:cNvPr id="539" name="Google Shape;539;g31fba43c2fa_18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1b51583b1e_17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1b51583b1e_17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Kleine Einführung LP?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Hier die Steps im Linear Programming abarbeiten, basically so wie in der MA</a:t>
            </a:r>
            <a:endParaRPr/>
          </a:p>
        </p:txBody>
      </p:sp>
      <p:sp>
        <p:nvSpPr>
          <p:cNvPr id="550" name="Google Shape;550;g31b51583b1e_17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46c1923ab_14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46c1923ab_14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Fokus setzen auf die Forschungsfrage (wv. Unterschied macht Stawp?)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Daran anknüpfend: wie untersuchen wir das / wie wollen wir das zeigen?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nacheinander aufdecken: welche Job-szenarien hab ich untersucht, welche anderen Parameter</a:t>
            </a:r>
            <a:endParaRPr/>
          </a:p>
        </p:txBody>
      </p:sp>
      <p:sp>
        <p:nvSpPr>
          <p:cNvPr id="560" name="Google Shape;560;g3146c1923ab_14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1b4f9562ca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1b4f9562ca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Was habe ich </a:t>
            </a:r>
            <a:r>
              <a:rPr lang="de-DE"/>
              <a:t>herausgefunden</a:t>
            </a:r>
            <a:r>
              <a:rPr lang="de-DE"/>
              <a:t>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Suspend &amp; resume scheduling lohnte sich in unserem Szenario erst für lange jobs (~16h)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höhere Wartezeiten verringerten die Carbon Emissons, allerdings war das kein gleichmäßiger trend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Carbon Savings eher unabh. von den restlichen Parametern, wenn man hier reinzoomen würde (auch gleich zwischen verschiedenen Overheads)</a:t>
            </a:r>
            <a:endParaRPr/>
          </a:p>
        </p:txBody>
      </p:sp>
      <p:sp>
        <p:nvSpPr>
          <p:cNvPr id="575" name="Google Shape;575;g31b4f9562ca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ba57125c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1ba57125c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Vergleich von Heterogenen vs. Homogenen Jobs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Bei non-intterupted sehen wir kaum einen Unterschied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Bei Suspend Resume </a:t>
            </a:r>
            <a:endParaRPr/>
          </a:p>
        </p:txBody>
      </p:sp>
      <p:sp>
        <p:nvSpPr>
          <p:cNvPr id="590" name="Google Shape;590;g31ba57125c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1fa6b810d9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1fa6b810d9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Diskussion aus der MA übernehmen</a:t>
            </a:r>
            <a:endParaRPr/>
          </a:p>
        </p:txBody>
      </p:sp>
      <p:sp>
        <p:nvSpPr>
          <p:cNvPr id="604" name="Google Shape;604;g31fa6b810d9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f50d7db50_35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1f50d7db50_35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Ausgehend von der Literaturanalyse hier meine Problemstellung einrahmen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/>
              <a:t>Vllt. auch mit ein paar Bulletpoints meine Methodik dahin vorstellen? Dann bräuchte ich gar keine Agenda am Anfang und das könnte sich etwas natürlicher aufbauen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1f50d7db50_35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bab673ddd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bab673ddd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31bab673ddd_1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268aa091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Strukturierte Literaturrecherche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Warum ist das wichtig? Erlaubt es uns einen Einblick in die Literatur zu bekommen, darauf aufbauend tiefer zu gehen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Schlüsselwörter zu zwei Gruppen, Kreuzprodukt in google scholar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connected papers / workshop proceedings / einzelne Autoren suchen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1268aa091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bab673ddd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1bab673ddd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31bab673ddd_1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1bab673ddd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1bab673ddd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31bab673ddd_1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1bab673ddd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1bab673ddd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31bab673ddd_1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1bab673ddd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1bab673ddd_1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1bab673ddd_1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1bab673ddd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1bab673ddd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31bab673ddd_1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1bab673ddd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1bab673ddd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31bab673ddd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1bab673ddd_1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1bab673ddd_1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31bab673ddd_1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bab673ddd_1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bab673ddd_1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31bab673ddd_1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1bab673ddd_1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1bab673ddd_1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31bab673ddd_1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1bab673ddd_1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1bab673ddd_1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31bab673ddd_1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Hier die Ergebnisse umreißen 145 Paper gelesen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zwei drittel irrelevant, 30 waren mein Backup, etwa ein Zehntel waren direkt weiterführend</a:t>
            </a:r>
            <a:endParaRPr/>
          </a:p>
        </p:txBody>
      </p:sp>
      <p:sp>
        <p:nvSpPr>
          <p:cNvPr id="234" name="Google Shape;2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1bab673ddd_1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1bab673ddd_1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31bab673ddd_1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1bab673ddd_1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1bab673ddd_1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31bab673ddd_1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1bab673ddd_1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1bab673ddd_1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31bab673ddd_1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1fa6b810d9_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1fa6b810d9_2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31fa6b810d9_2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1fa6b810d9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1fa6b810d9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1fa6b810d9_2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268aa091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Lets Wait Awhile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Vorschlag Suspend Resume Algorithmus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Untersuchen das auf versch. Länder hinweg, mit versch. Deadline szenarien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Going Green for Less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Verschiedene Scheduling Ansätze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Mit Kostendimension in einer public Cloud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Spot instances (sehr billig, aber können beendet werden), Pre-bought (mittel-teuer aber können nicht gebraucht werden), On-demand Instances (Teuer)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The war of Efficiencies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Untersuchten u.a. Rate Scaling in abh. von der Carbon Intensity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Untersuchten auch Overhead</a:t>
            </a:r>
            <a:endParaRPr/>
          </a:p>
        </p:txBody>
      </p:sp>
      <p:sp>
        <p:nvSpPr>
          <p:cNvPr id="244" name="Google Shape;244;g31268aa091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268aab413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Machine Learning motivieren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Unterstützt Suspend &amp; Resume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Aktuelles Thema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Auch als sehr große Workloads (chatgpt…)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Kontext geben, was für ein Modell ist das (language modell, kann beispielweise Wörter einsetzen siehe Beispiel)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Warum habe ich das gewählt? Ist ein Hello-World KISZ </a:t>
            </a:r>
            <a:endParaRPr/>
          </a:p>
        </p:txBody>
      </p:sp>
      <p:sp>
        <p:nvSpPr>
          <p:cNvPr id="255" name="Google Shape;255;g31268aab413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46769d80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46769d80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Benutzen Messgeräte vom Fachgebiet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Erlaubt es ein System im Ganzen zu messen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gemessenes System ist mein Tower, Kontext 8 Jahre alte Hardware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Script geschrieben um Experimente wiederholbar und nachvollziehbar zu gestalten</a:t>
            </a:r>
            <a:endParaRPr/>
          </a:p>
        </p:txBody>
      </p:sp>
      <p:sp>
        <p:nvSpPr>
          <p:cNvPr id="264" name="Google Shape;264;g3146769d80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46769d80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46769d80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Rohdaten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Intervalle mit verschiedener Leistung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ABER: prior work geht von konstanter Leistung aus!</a:t>
            </a:r>
            <a:endParaRPr/>
          </a:p>
        </p:txBody>
      </p:sp>
      <p:sp>
        <p:nvSpPr>
          <p:cNvPr id="277" name="Google Shape;277;g3146769d808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017457" y="1152000"/>
            <a:ext cx="687876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26263" y="453524"/>
            <a:ext cx="1702800" cy="96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89" y="5734050"/>
            <a:ext cx="222923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017456" y="2388247"/>
            <a:ext cx="6878767" cy="755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lvl="1" algn="ctr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000"/>
            </a:lvl2pPr>
            <a:lvl3pPr lvl="2" algn="ctr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89" y="5734050"/>
            <a:ext cx="222923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3831" y="3624398"/>
            <a:ext cx="7516383" cy="34838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>
            <p:ph idx="10" type="dt"/>
          </p:nvPr>
        </p:nvSpPr>
        <p:spPr>
          <a:xfrm>
            <a:off x="818403" y="6433316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1972067" y="6433316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links, 3 Fotos rechts">
  <p:cSld name="1_Text links, 3 Fotos rech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/>
          <p:nvPr>
            <p:ph idx="2" type="pic"/>
          </p:nvPr>
        </p:nvSpPr>
        <p:spPr>
          <a:xfrm>
            <a:off x="6094800" y="1132645"/>
            <a:ext cx="5616575" cy="23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0" type="dt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3" name="Google Shape;93;p11"/>
          <p:cNvSpPr txBox="1"/>
          <p:nvPr>
            <p:ph type="title"/>
          </p:nvPr>
        </p:nvSpPr>
        <p:spPr>
          <a:xfrm>
            <a:off x="1019174" y="595102"/>
            <a:ext cx="4796955" cy="7792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1022350" y="1602999"/>
            <a:ext cx="4793779" cy="4542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88619" lvl="1" marL="9144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indent="-228600" lvl="3" marL="18288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77189" lvl="4" marL="22860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/>
          <p:nvPr>
            <p:ph idx="3" type="pic"/>
          </p:nvPr>
        </p:nvSpPr>
        <p:spPr>
          <a:xfrm>
            <a:off x="6095999" y="3805207"/>
            <a:ext cx="5615375" cy="23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ext links, 3 Fotos rechts">
  <p:cSld name="2_Text links, 3 Fotos rech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/>
          <p:nvPr>
            <p:ph idx="2" type="pic"/>
          </p:nvPr>
        </p:nvSpPr>
        <p:spPr>
          <a:xfrm>
            <a:off x="6094800" y="1132645"/>
            <a:ext cx="5616575" cy="23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99" name="Google Shape;9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3" name="Google Shape;103;p12"/>
          <p:cNvSpPr txBox="1"/>
          <p:nvPr>
            <p:ph type="title"/>
          </p:nvPr>
        </p:nvSpPr>
        <p:spPr>
          <a:xfrm>
            <a:off x="1019174" y="595102"/>
            <a:ext cx="4796955" cy="7792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" type="body"/>
          </p:nvPr>
        </p:nvSpPr>
        <p:spPr>
          <a:xfrm>
            <a:off x="1022350" y="1602999"/>
            <a:ext cx="4793779" cy="4542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88619" lvl="1" marL="9144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indent="-228600" lvl="3" marL="18288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77189" lvl="4" marL="22860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/>
          <p:nvPr>
            <p:ph idx="3" type="pic"/>
          </p:nvPr>
        </p:nvSpPr>
        <p:spPr>
          <a:xfrm>
            <a:off x="6096000" y="3805207"/>
            <a:ext cx="2628000" cy="23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06" name="Google Shape;106;p12"/>
          <p:cNvSpPr/>
          <p:nvPr>
            <p:ph idx="4" type="pic"/>
          </p:nvPr>
        </p:nvSpPr>
        <p:spPr>
          <a:xfrm>
            <a:off x="9084575" y="3805207"/>
            <a:ext cx="2628000" cy="23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rechts, 1 Foto links">
  <p:cSld name="Text rechts, 1 Foto links">
    <p:bg>
      <p:bgPr>
        <a:solidFill>
          <a:schemeClr val="dk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-1" y="0"/>
            <a:ext cx="12191999" cy="6858000"/>
          </a:xfrm>
          <a:custGeom>
            <a:rect b="b" l="l" r="r" t="t"/>
            <a:pathLst>
              <a:path extrusionOk="0" h="6858000" w="12191999">
                <a:moveTo>
                  <a:pt x="0" y="0"/>
                </a:moveTo>
                <a:lnTo>
                  <a:pt x="1" y="0"/>
                </a:lnTo>
                <a:lnTo>
                  <a:pt x="1" y="6368304"/>
                </a:lnTo>
                <a:lnTo>
                  <a:pt x="5847965" y="6368304"/>
                </a:lnTo>
                <a:lnTo>
                  <a:pt x="5847965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>
            <p:ph idx="2" type="pic"/>
          </p:nvPr>
        </p:nvSpPr>
        <p:spPr>
          <a:xfrm>
            <a:off x="442914" y="1125538"/>
            <a:ext cx="4967286" cy="4608512"/>
          </a:xfrm>
          <a:prstGeom prst="rect">
            <a:avLst/>
          </a:prstGeom>
          <a:noFill/>
          <a:ln>
            <a:noFill/>
          </a:ln>
        </p:spPr>
      </p:sp>
      <p:pic>
        <p:nvPicPr>
          <p:cNvPr id="111" name="Google Shape;1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>
            <p:ph idx="10" type="dt"/>
          </p:nvPr>
        </p:nvSpPr>
        <p:spPr>
          <a:xfrm>
            <a:off x="817200" y="6435861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1" type="ftr"/>
          </p:nvPr>
        </p:nvSpPr>
        <p:spPr>
          <a:xfrm>
            <a:off x="1972067" y="6435861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11531078" y="6419049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5" name="Google Shape;115;p13"/>
          <p:cNvSpPr txBox="1"/>
          <p:nvPr>
            <p:ph type="title"/>
          </p:nvPr>
        </p:nvSpPr>
        <p:spPr>
          <a:xfrm>
            <a:off x="6172202" y="592976"/>
            <a:ext cx="4479174" cy="7813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1" type="body"/>
          </p:nvPr>
        </p:nvSpPr>
        <p:spPr>
          <a:xfrm>
            <a:off x="6172201" y="1613290"/>
            <a:ext cx="5359400" cy="4531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70840" lvl="1" marL="91440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indent="-360679" lvl="4" marL="228600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8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rechts, 1 Foto schmal links">
  <p:cSld name="Text rechts, 1 Foto schmal links">
    <p:bg>
      <p:bgPr>
        <a:solidFill>
          <a:schemeClr val="dk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>
            <a:off x="-2" y="0"/>
            <a:ext cx="12191999" cy="6858000"/>
          </a:xfrm>
          <a:custGeom>
            <a:rect b="b" l="l" r="r" t="t"/>
            <a:pathLst>
              <a:path extrusionOk="0" h="6858000" w="12191999">
                <a:moveTo>
                  <a:pt x="3945774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8246225" y="6858000"/>
                </a:lnTo>
                <a:lnTo>
                  <a:pt x="3945774" y="6858000"/>
                </a:lnTo>
                <a:lnTo>
                  <a:pt x="0" y="6858000"/>
                </a:lnTo>
                <a:lnTo>
                  <a:pt x="0" y="6367464"/>
                </a:lnTo>
                <a:lnTo>
                  <a:pt x="3945774" y="6367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-1" y="0"/>
            <a:ext cx="12191999" cy="6858000"/>
          </a:xfrm>
          <a:custGeom>
            <a:rect b="b" l="l" r="r" t="t"/>
            <a:pathLst>
              <a:path extrusionOk="0" h="6858000" w="12191999">
                <a:moveTo>
                  <a:pt x="0" y="0"/>
                </a:moveTo>
                <a:lnTo>
                  <a:pt x="1" y="0"/>
                </a:lnTo>
                <a:lnTo>
                  <a:pt x="1" y="6368304"/>
                </a:lnTo>
                <a:lnTo>
                  <a:pt x="5847965" y="6368304"/>
                </a:lnTo>
                <a:lnTo>
                  <a:pt x="5847965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>
            <p:ph idx="2" type="pic"/>
          </p:nvPr>
        </p:nvSpPr>
        <p:spPr>
          <a:xfrm>
            <a:off x="442914" y="1125538"/>
            <a:ext cx="2984027" cy="4606924"/>
          </a:xfrm>
          <a:prstGeom prst="rect">
            <a:avLst/>
          </a:prstGeom>
          <a:noFill/>
          <a:ln>
            <a:noFill/>
          </a:ln>
        </p:spPr>
      </p:sp>
      <p:pic>
        <p:nvPicPr>
          <p:cNvPr id="122" name="Google Shape;12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>
            <p:ph idx="10" type="dt"/>
          </p:nvPr>
        </p:nvSpPr>
        <p:spPr>
          <a:xfrm>
            <a:off x="818403" y="6435861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1" type="ftr"/>
          </p:nvPr>
        </p:nvSpPr>
        <p:spPr>
          <a:xfrm>
            <a:off x="1972067" y="6435861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12" type="sldNum"/>
          </p:nvPr>
        </p:nvSpPr>
        <p:spPr>
          <a:xfrm>
            <a:off x="11531078" y="6419049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6" name="Google Shape;126;p14"/>
          <p:cNvSpPr txBox="1"/>
          <p:nvPr>
            <p:ph type="title"/>
          </p:nvPr>
        </p:nvSpPr>
        <p:spPr>
          <a:xfrm>
            <a:off x="4390768" y="592976"/>
            <a:ext cx="6260607" cy="77477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1" type="body"/>
          </p:nvPr>
        </p:nvSpPr>
        <p:spPr>
          <a:xfrm>
            <a:off x="4390768" y="1613290"/>
            <a:ext cx="7140832" cy="4531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indent="-370840" lvl="1" marL="91440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indent="-360679" lvl="4" marL="228600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8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zweispaltig">
  <p:cSld name="Text zweispaltig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>
            <p:ph idx="10" type="dt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5"/>
          <p:cNvSpPr txBox="1"/>
          <p:nvPr>
            <p:ph idx="11" type="ftr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5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4" name="Google Shape;134;p15"/>
          <p:cNvSpPr txBox="1"/>
          <p:nvPr>
            <p:ph type="title"/>
          </p:nvPr>
        </p:nvSpPr>
        <p:spPr>
          <a:xfrm>
            <a:off x="1019172" y="595109"/>
            <a:ext cx="8265600" cy="7792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5"/>
          <p:cNvSpPr txBox="1"/>
          <p:nvPr>
            <p:ph idx="1" type="body"/>
          </p:nvPr>
        </p:nvSpPr>
        <p:spPr>
          <a:xfrm>
            <a:off x="1019175" y="1602995"/>
            <a:ext cx="10514013" cy="4542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88619" lvl="1" marL="9144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indent="-228600" lvl="3" marL="18288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77189" lvl="4" marL="22860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dreispaltig">
  <p:cSld name="Text dreispaltig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>
            <p:ph idx="10" type="dt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1" type="ftr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2" name="Google Shape;142;p16"/>
          <p:cNvSpPr txBox="1"/>
          <p:nvPr>
            <p:ph type="title"/>
          </p:nvPr>
        </p:nvSpPr>
        <p:spPr>
          <a:xfrm>
            <a:off x="1018800" y="595109"/>
            <a:ext cx="8801100" cy="7792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" type="body"/>
          </p:nvPr>
        </p:nvSpPr>
        <p:spPr>
          <a:xfrm>
            <a:off x="1019175" y="1602997"/>
            <a:ext cx="10514013" cy="4542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88619" lvl="1" marL="9144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indent="-228600" lvl="3" marL="18288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77189" lvl="4" marL="22860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">
  <p:cSld name="Topic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>
            <p:ph idx="1" type="body"/>
          </p:nvPr>
        </p:nvSpPr>
        <p:spPr>
          <a:xfrm>
            <a:off x="474663" y="2024063"/>
            <a:ext cx="3600000" cy="655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erdana"/>
              <a:buNone/>
              <a:defRPr sz="2000">
                <a:solidFill>
                  <a:schemeClr val="lt2"/>
                </a:solidFill>
              </a:defRPr>
            </a:lvl2pPr>
            <a:lvl3pPr indent="-228600" lvl="2" marL="1371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None/>
              <a:defRPr sz="2000">
                <a:solidFill>
                  <a:schemeClr val="lt2"/>
                </a:solidFill>
              </a:defRPr>
            </a:lvl3pPr>
            <a:lvl4pPr indent="-228600" lvl="3" marL="18288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None/>
              <a:defRPr sz="2000">
                <a:solidFill>
                  <a:schemeClr val="lt2"/>
                </a:solidFill>
              </a:defRPr>
            </a:lvl4pPr>
            <a:lvl5pPr indent="-228600" lvl="4" marL="22860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Verdana"/>
              <a:buNone/>
              <a:defRPr sz="2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2" type="body"/>
          </p:nvPr>
        </p:nvSpPr>
        <p:spPr>
          <a:xfrm>
            <a:off x="4293394" y="2024063"/>
            <a:ext cx="3600000" cy="655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erdana"/>
              <a:buNone/>
              <a:defRPr sz="2000">
                <a:solidFill>
                  <a:schemeClr val="lt2"/>
                </a:solidFill>
              </a:defRPr>
            </a:lvl2pPr>
            <a:lvl3pPr indent="-228600" lvl="2" marL="1371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None/>
              <a:defRPr sz="2000">
                <a:solidFill>
                  <a:schemeClr val="lt2"/>
                </a:solidFill>
              </a:defRPr>
            </a:lvl3pPr>
            <a:lvl4pPr indent="-228600" lvl="3" marL="18288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None/>
              <a:defRPr sz="2000">
                <a:solidFill>
                  <a:schemeClr val="lt2"/>
                </a:solidFill>
              </a:defRPr>
            </a:lvl4pPr>
            <a:lvl5pPr indent="-228600" lvl="4" marL="22860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Verdana"/>
              <a:buNone/>
              <a:defRPr sz="2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3" type="body"/>
          </p:nvPr>
        </p:nvSpPr>
        <p:spPr>
          <a:xfrm>
            <a:off x="8112125" y="2024063"/>
            <a:ext cx="3600000" cy="6556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erdana"/>
              <a:buNone/>
              <a:defRPr sz="2000">
                <a:solidFill>
                  <a:schemeClr val="lt2"/>
                </a:solidFill>
              </a:defRPr>
            </a:lvl2pPr>
            <a:lvl3pPr indent="-228600" lvl="2" marL="1371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None/>
              <a:defRPr sz="2000">
                <a:solidFill>
                  <a:schemeClr val="lt2"/>
                </a:solidFill>
              </a:defRPr>
            </a:lvl3pPr>
            <a:lvl4pPr indent="-228600" lvl="3" marL="18288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None/>
              <a:defRPr sz="2000">
                <a:solidFill>
                  <a:schemeClr val="lt2"/>
                </a:solidFill>
              </a:defRPr>
            </a:lvl4pPr>
            <a:lvl5pPr indent="-228600" lvl="4" marL="22860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Verdana"/>
              <a:buNone/>
              <a:defRPr sz="2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4" type="body"/>
          </p:nvPr>
        </p:nvSpPr>
        <p:spPr>
          <a:xfrm>
            <a:off x="474213" y="2679700"/>
            <a:ext cx="3600450" cy="36941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144000" lIns="180000" spcFirstLastPara="1" rIns="180000" wrap="square" tIns="14400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1pPr>
            <a:lvl2pPr indent="-228600" lvl="1" marL="9144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5" type="body"/>
          </p:nvPr>
        </p:nvSpPr>
        <p:spPr>
          <a:xfrm>
            <a:off x="4292944" y="2679700"/>
            <a:ext cx="3600450" cy="36941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144000" lIns="180000" spcFirstLastPara="1" rIns="180000" wrap="square" tIns="14400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1pPr>
            <a:lvl2pPr indent="-228600" lvl="1" marL="9144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6" type="body"/>
          </p:nvPr>
        </p:nvSpPr>
        <p:spPr>
          <a:xfrm>
            <a:off x="8111675" y="2679700"/>
            <a:ext cx="3600450" cy="36941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144000" lIns="180000" spcFirstLastPara="1" rIns="180000" wrap="square" tIns="14400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1pPr>
            <a:lvl2pPr indent="-228600" lvl="1" marL="9144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10" type="dt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11" type="ftr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5" name="Google Shape;155;p17"/>
          <p:cNvSpPr txBox="1"/>
          <p:nvPr>
            <p:ph type="title"/>
          </p:nvPr>
        </p:nvSpPr>
        <p:spPr>
          <a:xfrm>
            <a:off x="1019174" y="592975"/>
            <a:ext cx="9632201" cy="7813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mit Bildern">
  <p:cSld name="Topics mit Bilder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idx="1" type="body"/>
          </p:nvPr>
        </p:nvSpPr>
        <p:spPr>
          <a:xfrm>
            <a:off x="476704" y="3752850"/>
            <a:ext cx="3600000" cy="262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600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1pPr>
            <a:lvl2pPr indent="-228600" lvl="1" marL="9144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18"/>
          <p:cNvSpPr/>
          <p:nvPr>
            <p:ph idx="2" type="pic"/>
          </p:nvPr>
        </p:nvSpPr>
        <p:spPr>
          <a:xfrm>
            <a:off x="8112125" y="2024063"/>
            <a:ext cx="3600000" cy="1728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59" name="Google Shape;159;p18"/>
          <p:cNvSpPr/>
          <p:nvPr>
            <p:ph idx="3" type="pic"/>
          </p:nvPr>
        </p:nvSpPr>
        <p:spPr>
          <a:xfrm>
            <a:off x="4293394" y="2024063"/>
            <a:ext cx="3600000" cy="1728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60" name="Google Shape;160;p18"/>
          <p:cNvSpPr/>
          <p:nvPr>
            <p:ph idx="4" type="pic"/>
          </p:nvPr>
        </p:nvSpPr>
        <p:spPr>
          <a:xfrm>
            <a:off x="476704" y="2024063"/>
            <a:ext cx="3600000" cy="1728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61" name="Google Shape;161;p18"/>
          <p:cNvSpPr txBox="1"/>
          <p:nvPr>
            <p:ph idx="10" type="dt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11" type="ftr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>
            <p:ph type="title"/>
          </p:nvPr>
        </p:nvSpPr>
        <p:spPr>
          <a:xfrm>
            <a:off x="1019174" y="592976"/>
            <a:ext cx="9632201" cy="7813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5" type="body"/>
          </p:nvPr>
        </p:nvSpPr>
        <p:spPr>
          <a:xfrm>
            <a:off x="4293394" y="3752850"/>
            <a:ext cx="3600000" cy="262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600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1pPr>
            <a:lvl2pPr indent="-228600" lvl="1" marL="9144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8"/>
          <p:cNvSpPr txBox="1"/>
          <p:nvPr>
            <p:ph idx="6" type="body"/>
          </p:nvPr>
        </p:nvSpPr>
        <p:spPr>
          <a:xfrm>
            <a:off x="8112125" y="3752850"/>
            <a:ext cx="3600000" cy="262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600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1pPr>
            <a:lvl2pPr indent="-228600" lvl="1" marL="9144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ohne Bildern">
  <p:cSld name="Topics ohne Bildern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1019175" y="592976"/>
            <a:ext cx="9632197" cy="7813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659724" y="1963973"/>
            <a:ext cx="3420000" cy="406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1pPr>
            <a:lvl2pPr indent="-228600" lvl="1" marL="9144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19"/>
          <p:cNvSpPr txBox="1"/>
          <p:nvPr>
            <p:ph idx="2" type="body"/>
          </p:nvPr>
        </p:nvSpPr>
        <p:spPr>
          <a:xfrm>
            <a:off x="4470969" y="1963971"/>
            <a:ext cx="3420000" cy="4065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1pPr>
            <a:lvl2pPr indent="-228600" lvl="1" marL="9144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3" type="body"/>
          </p:nvPr>
        </p:nvSpPr>
        <p:spPr>
          <a:xfrm>
            <a:off x="8282214" y="1963973"/>
            <a:ext cx="3420000" cy="4065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1pPr>
            <a:lvl2pPr indent="-228600" lvl="1" marL="9144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22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4" name="Google Shape;174;p19"/>
          <p:cNvCxnSpPr/>
          <p:nvPr/>
        </p:nvCxnSpPr>
        <p:spPr>
          <a:xfrm>
            <a:off x="482148" y="1963972"/>
            <a:ext cx="0" cy="406501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" name="Google Shape;175;p19"/>
          <p:cNvCxnSpPr/>
          <p:nvPr/>
        </p:nvCxnSpPr>
        <p:spPr>
          <a:xfrm>
            <a:off x="4293394" y="1963972"/>
            <a:ext cx="0" cy="406501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" name="Google Shape;176;p19"/>
          <p:cNvCxnSpPr/>
          <p:nvPr/>
        </p:nvCxnSpPr>
        <p:spPr>
          <a:xfrm>
            <a:off x="8112125" y="1963972"/>
            <a:ext cx="0" cy="406501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19"/>
          <p:cNvSpPr txBox="1"/>
          <p:nvPr>
            <p:ph idx="10" type="dt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1" type="ftr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rbiger Hintergrund">
  <p:cSld name="Farbiger Hintergrund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019174" y="484413"/>
            <a:ext cx="8785225" cy="8899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>
            <p:ph idx="2" type="pic"/>
          </p:nvPr>
        </p:nvSpPr>
        <p:spPr>
          <a:xfrm>
            <a:off x="442913" y="1598686"/>
            <a:ext cx="11269662" cy="47465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7908925" y="1781246"/>
            <a:ext cx="4283075" cy="40036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80000" lIns="252000" spcFirstLastPara="1" rIns="468000" wrap="square" tIns="18000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53060" lvl="1" marL="9144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60"/>
              <a:buChar char="•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28571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344170" lvl="4" marL="22860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10" type="dt"/>
          </p:nvPr>
        </p:nvSpPr>
        <p:spPr>
          <a:xfrm>
            <a:off x="818403" y="643601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11" type="ftr"/>
          </p:nvPr>
        </p:nvSpPr>
        <p:spPr>
          <a:xfrm>
            <a:off x="1972067" y="6436010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11531078" y="6419198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iste">
  <p:cSld name="Agenda List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1019174" y="980100"/>
            <a:ext cx="9698039" cy="7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/>
          <p:nvPr>
            <p:ph idx="10" type="dt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1520825" y="2241550"/>
            <a:ext cx="9196388" cy="385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/>
            </a:lvl1pPr>
            <a:lvl2pPr indent="-228600" lvl="1" marL="9144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080"/>
              <a:buNone/>
              <a:defRPr sz="2200"/>
            </a:lvl2pPr>
            <a:lvl3pPr indent="-2286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200"/>
              <a:buFont typeface="Arial"/>
              <a:buNone/>
              <a:defRPr sz="2200"/>
            </a:lvl3pPr>
            <a:lvl4pPr indent="-228600" lvl="3" marL="1828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/>
            </a:lvl4pPr>
            <a:lvl5pPr indent="-228600" lvl="4" marL="22860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60"/>
              <a:buNone/>
              <a:defRPr sz="2200"/>
            </a:lvl5pPr>
            <a:lvl6pPr indent="-342900" lvl="5" marL="2743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folie">
  <p:cSld name="Standardfoli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>
            <p:ph idx="10" type="dt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1019174" y="572883"/>
            <a:ext cx="8251200" cy="8014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1019175" y="1602997"/>
            <a:ext cx="10514013" cy="4542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88619" lvl="1" marL="9144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indent="-228600" lvl="3" marL="18288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77189" lvl="4" marL="22860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titel">
  <p:cSld name="Zwischentitel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81425" y="2584450"/>
            <a:ext cx="6228000" cy="5073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5"/>
          <p:cNvGrpSpPr/>
          <p:nvPr/>
        </p:nvGrpSpPr>
        <p:grpSpPr>
          <a:xfrm>
            <a:off x="987425" y="6568750"/>
            <a:ext cx="1874045" cy="131707"/>
            <a:chOff x="436104" y="6563646"/>
            <a:chExt cx="1940292" cy="136362"/>
          </a:xfrm>
        </p:grpSpPr>
        <p:sp>
          <p:nvSpPr>
            <p:cNvPr id="44" name="Google Shape;44;p5"/>
            <p:cNvSpPr/>
            <p:nvPr/>
          </p:nvSpPr>
          <p:spPr>
            <a:xfrm>
              <a:off x="436104" y="6563646"/>
              <a:ext cx="1890036" cy="136362"/>
            </a:xfrm>
            <a:custGeom>
              <a:rect b="b" l="l" r="r" t="t"/>
              <a:pathLst>
                <a:path extrusionOk="0" h="136362" w="1890036">
                  <a:moveTo>
                    <a:pt x="1871359" y="61443"/>
                  </a:moveTo>
                  <a:lnTo>
                    <a:pt x="1841529" y="61443"/>
                  </a:lnTo>
                  <a:lnTo>
                    <a:pt x="1841529" y="60878"/>
                  </a:lnTo>
                  <a:cubicBezTo>
                    <a:pt x="1841529" y="49767"/>
                    <a:pt x="1847860" y="43567"/>
                    <a:pt x="1856582" y="43567"/>
                  </a:cubicBezTo>
                  <a:cubicBezTo>
                    <a:pt x="1865304" y="43567"/>
                    <a:pt x="1871359" y="49898"/>
                    <a:pt x="1871359" y="60878"/>
                  </a:cubicBezTo>
                  <a:lnTo>
                    <a:pt x="1871359" y="61443"/>
                  </a:lnTo>
                  <a:close/>
                  <a:moveTo>
                    <a:pt x="1890037" y="71136"/>
                  </a:moveTo>
                  <a:lnTo>
                    <a:pt x="1890037" y="63269"/>
                  </a:lnTo>
                  <a:cubicBezTo>
                    <a:pt x="1890037" y="42306"/>
                    <a:pt x="1878242" y="27556"/>
                    <a:pt x="1856582" y="27556"/>
                  </a:cubicBezTo>
                  <a:cubicBezTo>
                    <a:pt x="1835066" y="27556"/>
                    <a:pt x="1822838" y="41321"/>
                    <a:pt x="1822838" y="63269"/>
                  </a:cubicBezTo>
                  <a:lnTo>
                    <a:pt x="1822838" y="73658"/>
                  </a:lnTo>
                  <a:cubicBezTo>
                    <a:pt x="1822838" y="101359"/>
                    <a:pt x="1842790" y="108951"/>
                    <a:pt x="1856858" y="108951"/>
                  </a:cubicBezTo>
                  <a:cubicBezTo>
                    <a:pt x="1869520" y="108951"/>
                    <a:pt x="1875010" y="108241"/>
                    <a:pt x="1884139" y="106560"/>
                  </a:cubicBezTo>
                  <a:cubicBezTo>
                    <a:pt x="1886661" y="106140"/>
                    <a:pt x="1887082" y="105155"/>
                    <a:pt x="1887082" y="102909"/>
                  </a:cubicBezTo>
                  <a:lnTo>
                    <a:pt x="1887082" y="93636"/>
                  </a:lnTo>
                  <a:cubicBezTo>
                    <a:pt x="1887082" y="92230"/>
                    <a:pt x="1885965" y="91534"/>
                    <a:pt x="1884560" y="91534"/>
                  </a:cubicBezTo>
                  <a:lnTo>
                    <a:pt x="1884139" y="91534"/>
                  </a:lnTo>
                  <a:cubicBezTo>
                    <a:pt x="1878242" y="92099"/>
                    <a:pt x="1868535" y="92940"/>
                    <a:pt x="1858263" y="92940"/>
                  </a:cubicBezTo>
                  <a:cubicBezTo>
                    <a:pt x="1844760" y="92940"/>
                    <a:pt x="1841384" y="83233"/>
                    <a:pt x="1841384" y="75064"/>
                  </a:cubicBezTo>
                  <a:lnTo>
                    <a:pt x="1841384" y="74643"/>
                  </a:lnTo>
                  <a:lnTo>
                    <a:pt x="1887226" y="74643"/>
                  </a:lnTo>
                  <a:cubicBezTo>
                    <a:pt x="1889196" y="74643"/>
                    <a:pt x="1890037" y="73382"/>
                    <a:pt x="1890037" y="71136"/>
                  </a:cubicBezTo>
                  <a:moveTo>
                    <a:pt x="1789934" y="114310"/>
                  </a:moveTo>
                  <a:cubicBezTo>
                    <a:pt x="1789934" y="119366"/>
                    <a:pt x="1787544" y="122322"/>
                    <a:pt x="1774041" y="122322"/>
                  </a:cubicBezTo>
                  <a:cubicBezTo>
                    <a:pt x="1760814" y="122322"/>
                    <a:pt x="1757293" y="118815"/>
                    <a:pt x="1757293" y="113036"/>
                  </a:cubicBezTo>
                  <a:lnTo>
                    <a:pt x="1757293" y="111775"/>
                  </a:lnTo>
                  <a:cubicBezTo>
                    <a:pt x="1757293" y="106705"/>
                    <a:pt x="1758712" y="104879"/>
                    <a:pt x="1760814" y="101924"/>
                  </a:cubicBezTo>
                  <a:lnTo>
                    <a:pt x="1773331" y="104879"/>
                  </a:lnTo>
                  <a:cubicBezTo>
                    <a:pt x="1788108" y="108399"/>
                    <a:pt x="1789934" y="110225"/>
                    <a:pt x="1789934" y="113324"/>
                  </a:cubicBezTo>
                  <a:lnTo>
                    <a:pt x="1789934" y="114310"/>
                  </a:lnTo>
                  <a:close/>
                  <a:moveTo>
                    <a:pt x="1788397" y="55808"/>
                  </a:moveTo>
                  <a:cubicBezTo>
                    <a:pt x="1788397" y="62849"/>
                    <a:pt x="1785022" y="66920"/>
                    <a:pt x="1773344" y="66920"/>
                  </a:cubicBezTo>
                  <a:cubicBezTo>
                    <a:pt x="1760249" y="66920"/>
                    <a:pt x="1758147" y="61010"/>
                    <a:pt x="1758147" y="55808"/>
                  </a:cubicBezTo>
                  <a:lnTo>
                    <a:pt x="1758147" y="54679"/>
                  </a:lnTo>
                  <a:cubicBezTo>
                    <a:pt x="1758147" y="48072"/>
                    <a:pt x="1761378" y="42727"/>
                    <a:pt x="1773331" y="42727"/>
                  </a:cubicBezTo>
                  <a:cubicBezTo>
                    <a:pt x="1785442" y="42727"/>
                    <a:pt x="1788397" y="47928"/>
                    <a:pt x="1788397" y="54679"/>
                  </a:cubicBezTo>
                  <a:lnTo>
                    <a:pt x="1788397" y="55808"/>
                  </a:lnTo>
                  <a:close/>
                  <a:moveTo>
                    <a:pt x="1810031" y="38235"/>
                  </a:moveTo>
                  <a:lnTo>
                    <a:pt x="1810031" y="32337"/>
                  </a:lnTo>
                  <a:cubicBezTo>
                    <a:pt x="1810031" y="30222"/>
                    <a:pt x="1808336" y="28541"/>
                    <a:pt x="1806235" y="28541"/>
                  </a:cubicBezTo>
                  <a:lnTo>
                    <a:pt x="1773331" y="28541"/>
                  </a:lnTo>
                  <a:cubicBezTo>
                    <a:pt x="1749005" y="28541"/>
                    <a:pt x="1739876" y="40336"/>
                    <a:pt x="1739876" y="54403"/>
                  </a:cubicBezTo>
                  <a:lnTo>
                    <a:pt x="1739876" y="55388"/>
                  </a:lnTo>
                  <a:cubicBezTo>
                    <a:pt x="1739876" y="62428"/>
                    <a:pt x="1741426" y="67485"/>
                    <a:pt x="1745642" y="71846"/>
                  </a:cubicBezTo>
                  <a:cubicBezTo>
                    <a:pt x="1741846" y="74512"/>
                    <a:pt x="1740021" y="78860"/>
                    <a:pt x="1740021" y="83220"/>
                  </a:cubicBezTo>
                  <a:lnTo>
                    <a:pt x="1740021" y="83365"/>
                  </a:lnTo>
                  <a:cubicBezTo>
                    <a:pt x="1740021" y="88421"/>
                    <a:pt x="1742411" y="93347"/>
                    <a:pt x="1746339" y="96302"/>
                  </a:cubicBezTo>
                  <a:cubicBezTo>
                    <a:pt x="1741846" y="100387"/>
                    <a:pt x="1739180" y="106009"/>
                    <a:pt x="1739180" y="111775"/>
                  </a:cubicBezTo>
                  <a:lnTo>
                    <a:pt x="1739180" y="113036"/>
                  </a:lnTo>
                  <a:cubicBezTo>
                    <a:pt x="1739180" y="127799"/>
                    <a:pt x="1751264" y="136362"/>
                    <a:pt x="1774041" y="136362"/>
                  </a:cubicBezTo>
                  <a:cubicBezTo>
                    <a:pt x="1797947" y="136362"/>
                    <a:pt x="1808481" y="128639"/>
                    <a:pt x="1808481" y="114310"/>
                  </a:cubicBezTo>
                  <a:lnTo>
                    <a:pt x="1808481" y="113324"/>
                  </a:lnTo>
                  <a:cubicBezTo>
                    <a:pt x="1808481" y="98272"/>
                    <a:pt x="1796121" y="95317"/>
                    <a:pt x="1776996" y="90812"/>
                  </a:cubicBezTo>
                  <a:lnTo>
                    <a:pt x="1760393" y="86872"/>
                  </a:lnTo>
                  <a:cubicBezTo>
                    <a:pt x="1757162" y="86175"/>
                    <a:pt x="1755612" y="85046"/>
                    <a:pt x="1755612" y="82235"/>
                  </a:cubicBezTo>
                  <a:cubicBezTo>
                    <a:pt x="1755612" y="80974"/>
                    <a:pt x="1756321" y="79700"/>
                    <a:pt x="1758003" y="78584"/>
                  </a:cubicBezTo>
                  <a:cubicBezTo>
                    <a:pt x="1760814" y="79700"/>
                    <a:pt x="1765884" y="80974"/>
                    <a:pt x="1773344" y="80974"/>
                  </a:cubicBezTo>
                  <a:cubicBezTo>
                    <a:pt x="1794571" y="80974"/>
                    <a:pt x="1806655" y="72962"/>
                    <a:pt x="1806655" y="55388"/>
                  </a:cubicBezTo>
                  <a:lnTo>
                    <a:pt x="1806655" y="54403"/>
                  </a:lnTo>
                  <a:cubicBezTo>
                    <a:pt x="1806655" y="49478"/>
                    <a:pt x="1805394" y="46378"/>
                    <a:pt x="1803148" y="43147"/>
                  </a:cubicBezTo>
                  <a:lnTo>
                    <a:pt x="1807785" y="41321"/>
                  </a:lnTo>
                  <a:cubicBezTo>
                    <a:pt x="1809466" y="40612"/>
                    <a:pt x="1810031" y="40336"/>
                    <a:pt x="1810031" y="38235"/>
                  </a:cubicBezTo>
                  <a:moveTo>
                    <a:pt x="1702060" y="92795"/>
                  </a:moveTo>
                  <a:cubicBezTo>
                    <a:pt x="1699380" y="93360"/>
                    <a:pt x="1693614" y="93780"/>
                    <a:pt x="1688544" y="93780"/>
                  </a:cubicBezTo>
                  <a:cubicBezTo>
                    <a:pt x="1676447" y="93780"/>
                    <a:pt x="1673491" y="85204"/>
                    <a:pt x="1673491" y="73671"/>
                  </a:cubicBezTo>
                  <a:lnTo>
                    <a:pt x="1673491" y="62835"/>
                  </a:lnTo>
                  <a:cubicBezTo>
                    <a:pt x="1673491" y="51303"/>
                    <a:pt x="1676447" y="42727"/>
                    <a:pt x="1688544" y="42727"/>
                  </a:cubicBezTo>
                  <a:cubicBezTo>
                    <a:pt x="1691920" y="42727"/>
                    <a:pt x="1698120" y="43147"/>
                    <a:pt x="1702060" y="43712"/>
                  </a:cubicBezTo>
                  <a:lnTo>
                    <a:pt x="1702060" y="92795"/>
                  </a:lnTo>
                  <a:close/>
                  <a:moveTo>
                    <a:pt x="1720594" y="101503"/>
                  </a:moveTo>
                  <a:lnTo>
                    <a:pt x="1720594" y="3651"/>
                  </a:lnTo>
                  <a:cubicBezTo>
                    <a:pt x="1720594" y="2102"/>
                    <a:pt x="1719333" y="841"/>
                    <a:pt x="1717796" y="841"/>
                  </a:cubicBezTo>
                  <a:lnTo>
                    <a:pt x="1704871" y="841"/>
                  </a:lnTo>
                  <a:cubicBezTo>
                    <a:pt x="1703321" y="841"/>
                    <a:pt x="1702060" y="2102"/>
                    <a:pt x="1702060" y="3651"/>
                  </a:cubicBezTo>
                  <a:lnTo>
                    <a:pt x="1702060" y="28541"/>
                  </a:lnTo>
                  <a:cubicBezTo>
                    <a:pt x="1696845" y="27832"/>
                    <a:pt x="1691920" y="27556"/>
                    <a:pt x="1688544" y="27556"/>
                  </a:cubicBezTo>
                  <a:cubicBezTo>
                    <a:pt x="1665912" y="27556"/>
                    <a:pt x="1654944" y="40901"/>
                    <a:pt x="1654944" y="62835"/>
                  </a:cubicBezTo>
                  <a:lnTo>
                    <a:pt x="1654944" y="73671"/>
                  </a:lnTo>
                  <a:cubicBezTo>
                    <a:pt x="1654944" y="95606"/>
                    <a:pt x="1665912" y="108951"/>
                    <a:pt x="1688544" y="108951"/>
                  </a:cubicBezTo>
                  <a:cubicBezTo>
                    <a:pt x="1697555" y="108951"/>
                    <a:pt x="1708102" y="107545"/>
                    <a:pt x="1716811" y="105299"/>
                  </a:cubicBezTo>
                  <a:cubicBezTo>
                    <a:pt x="1720042" y="104459"/>
                    <a:pt x="1720594" y="103618"/>
                    <a:pt x="1720594" y="101503"/>
                  </a:cubicBezTo>
                  <a:moveTo>
                    <a:pt x="1621069" y="61443"/>
                  </a:moveTo>
                  <a:lnTo>
                    <a:pt x="1591239" y="61443"/>
                  </a:lnTo>
                  <a:lnTo>
                    <a:pt x="1591239" y="60878"/>
                  </a:lnTo>
                  <a:cubicBezTo>
                    <a:pt x="1591239" y="49767"/>
                    <a:pt x="1597570" y="43567"/>
                    <a:pt x="1606292" y="43567"/>
                  </a:cubicBezTo>
                  <a:cubicBezTo>
                    <a:pt x="1615014" y="43567"/>
                    <a:pt x="1621069" y="49898"/>
                    <a:pt x="1621069" y="60878"/>
                  </a:cubicBezTo>
                  <a:lnTo>
                    <a:pt x="1621069" y="61443"/>
                  </a:lnTo>
                  <a:close/>
                  <a:moveTo>
                    <a:pt x="1639747" y="71136"/>
                  </a:moveTo>
                  <a:lnTo>
                    <a:pt x="1639747" y="63269"/>
                  </a:lnTo>
                  <a:cubicBezTo>
                    <a:pt x="1639747" y="42306"/>
                    <a:pt x="1627952" y="27556"/>
                    <a:pt x="1606292" y="27556"/>
                  </a:cubicBezTo>
                  <a:cubicBezTo>
                    <a:pt x="1584776" y="27556"/>
                    <a:pt x="1572548" y="41321"/>
                    <a:pt x="1572548" y="63269"/>
                  </a:cubicBezTo>
                  <a:lnTo>
                    <a:pt x="1572548" y="73658"/>
                  </a:lnTo>
                  <a:cubicBezTo>
                    <a:pt x="1572548" y="101359"/>
                    <a:pt x="1592500" y="108951"/>
                    <a:pt x="1606568" y="108951"/>
                  </a:cubicBezTo>
                  <a:cubicBezTo>
                    <a:pt x="1619230" y="108951"/>
                    <a:pt x="1624720" y="108241"/>
                    <a:pt x="1633849" y="106560"/>
                  </a:cubicBezTo>
                  <a:cubicBezTo>
                    <a:pt x="1636371" y="106140"/>
                    <a:pt x="1636792" y="105155"/>
                    <a:pt x="1636792" y="102909"/>
                  </a:cubicBezTo>
                  <a:lnTo>
                    <a:pt x="1636792" y="93636"/>
                  </a:lnTo>
                  <a:cubicBezTo>
                    <a:pt x="1636792" y="92230"/>
                    <a:pt x="1635675" y="91534"/>
                    <a:pt x="1634270" y="91534"/>
                  </a:cubicBezTo>
                  <a:lnTo>
                    <a:pt x="1633849" y="91534"/>
                  </a:lnTo>
                  <a:cubicBezTo>
                    <a:pt x="1627952" y="92099"/>
                    <a:pt x="1618245" y="92940"/>
                    <a:pt x="1607973" y="92940"/>
                  </a:cubicBezTo>
                  <a:cubicBezTo>
                    <a:pt x="1594470" y="92940"/>
                    <a:pt x="1591094" y="83233"/>
                    <a:pt x="1591094" y="75064"/>
                  </a:cubicBezTo>
                  <a:lnTo>
                    <a:pt x="1591094" y="74643"/>
                  </a:lnTo>
                  <a:lnTo>
                    <a:pt x="1636936" y="74643"/>
                  </a:lnTo>
                  <a:cubicBezTo>
                    <a:pt x="1638906" y="74643"/>
                    <a:pt x="1639747" y="73382"/>
                    <a:pt x="1639747" y="71136"/>
                  </a:cubicBezTo>
                  <a:moveTo>
                    <a:pt x="1553830" y="104879"/>
                  </a:moveTo>
                  <a:lnTo>
                    <a:pt x="1553830" y="3651"/>
                  </a:lnTo>
                  <a:cubicBezTo>
                    <a:pt x="1553830" y="2102"/>
                    <a:pt x="1552714" y="841"/>
                    <a:pt x="1551164" y="841"/>
                  </a:cubicBezTo>
                  <a:lnTo>
                    <a:pt x="1538107" y="841"/>
                  </a:lnTo>
                  <a:cubicBezTo>
                    <a:pt x="1536557" y="841"/>
                    <a:pt x="1535296" y="2102"/>
                    <a:pt x="1535296" y="3651"/>
                  </a:cubicBezTo>
                  <a:lnTo>
                    <a:pt x="1535296" y="104879"/>
                  </a:lnTo>
                  <a:cubicBezTo>
                    <a:pt x="1535296" y="106416"/>
                    <a:pt x="1536557" y="107821"/>
                    <a:pt x="1538107" y="107821"/>
                  </a:cubicBezTo>
                  <a:lnTo>
                    <a:pt x="1551164" y="107821"/>
                  </a:lnTo>
                  <a:cubicBezTo>
                    <a:pt x="1552714" y="107821"/>
                    <a:pt x="1553830" y="106416"/>
                    <a:pt x="1553830" y="104879"/>
                  </a:cubicBezTo>
                  <a:moveTo>
                    <a:pt x="1519679" y="31352"/>
                  </a:moveTo>
                  <a:cubicBezTo>
                    <a:pt x="1519679" y="29802"/>
                    <a:pt x="1518418" y="28541"/>
                    <a:pt x="1516868" y="28541"/>
                  </a:cubicBezTo>
                  <a:lnTo>
                    <a:pt x="1503220" y="28541"/>
                  </a:lnTo>
                  <a:cubicBezTo>
                    <a:pt x="1501815" y="28541"/>
                    <a:pt x="1500830" y="29802"/>
                    <a:pt x="1500698" y="31076"/>
                  </a:cubicBezTo>
                  <a:lnTo>
                    <a:pt x="1491832" y="90536"/>
                  </a:lnTo>
                  <a:cubicBezTo>
                    <a:pt x="1491701" y="91797"/>
                    <a:pt x="1491412" y="92506"/>
                    <a:pt x="1491136" y="92506"/>
                  </a:cubicBezTo>
                  <a:cubicBezTo>
                    <a:pt x="1490847" y="92506"/>
                    <a:pt x="1490427" y="91942"/>
                    <a:pt x="1490151" y="90536"/>
                  </a:cubicBezTo>
                  <a:lnTo>
                    <a:pt x="1478474" y="43304"/>
                  </a:lnTo>
                  <a:cubicBezTo>
                    <a:pt x="1477068" y="37814"/>
                    <a:pt x="1475387" y="37249"/>
                    <a:pt x="1470606" y="37249"/>
                  </a:cubicBezTo>
                  <a:lnTo>
                    <a:pt x="1460754" y="37249"/>
                  </a:lnTo>
                  <a:cubicBezTo>
                    <a:pt x="1455973" y="37249"/>
                    <a:pt x="1454292" y="37814"/>
                    <a:pt x="1452887" y="43304"/>
                  </a:cubicBezTo>
                  <a:lnTo>
                    <a:pt x="1441209" y="90536"/>
                  </a:lnTo>
                  <a:cubicBezTo>
                    <a:pt x="1440934" y="91942"/>
                    <a:pt x="1440513" y="92506"/>
                    <a:pt x="1440224" y="92506"/>
                  </a:cubicBezTo>
                  <a:cubicBezTo>
                    <a:pt x="1439948" y="92506"/>
                    <a:pt x="1439673" y="91797"/>
                    <a:pt x="1439528" y="90536"/>
                  </a:cubicBezTo>
                  <a:lnTo>
                    <a:pt x="1430662" y="31076"/>
                  </a:lnTo>
                  <a:cubicBezTo>
                    <a:pt x="1430531" y="29802"/>
                    <a:pt x="1429545" y="28541"/>
                    <a:pt x="1428140" y="28541"/>
                  </a:cubicBezTo>
                  <a:lnTo>
                    <a:pt x="1414493" y="28541"/>
                  </a:lnTo>
                  <a:cubicBezTo>
                    <a:pt x="1412956" y="28541"/>
                    <a:pt x="1411682" y="29802"/>
                    <a:pt x="1411682" y="31352"/>
                  </a:cubicBezTo>
                  <a:lnTo>
                    <a:pt x="1411682" y="31772"/>
                  </a:lnTo>
                  <a:lnTo>
                    <a:pt x="1424475" y="96434"/>
                  </a:lnTo>
                  <a:cubicBezTo>
                    <a:pt x="1426170" y="104879"/>
                    <a:pt x="1428416" y="108241"/>
                    <a:pt x="1436993" y="108241"/>
                  </a:cubicBezTo>
                  <a:lnTo>
                    <a:pt x="1440789" y="108241"/>
                  </a:lnTo>
                  <a:cubicBezTo>
                    <a:pt x="1448381" y="108241"/>
                    <a:pt x="1452322" y="104590"/>
                    <a:pt x="1454148" y="97287"/>
                  </a:cubicBezTo>
                  <a:lnTo>
                    <a:pt x="1465260" y="54259"/>
                  </a:lnTo>
                  <a:cubicBezTo>
                    <a:pt x="1465404" y="53707"/>
                    <a:pt x="1465404" y="53562"/>
                    <a:pt x="1465680" y="53562"/>
                  </a:cubicBezTo>
                  <a:cubicBezTo>
                    <a:pt x="1465956" y="53562"/>
                    <a:pt x="1465956" y="53707"/>
                    <a:pt x="1466100" y="54259"/>
                  </a:cubicBezTo>
                  <a:lnTo>
                    <a:pt x="1477213" y="97287"/>
                  </a:lnTo>
                  <a:cubicBezTo>
                    <a:pt x="1479039" y="104590"/>
                    <a:pt x="1482979" y="108241"/>
                    <a:pt x="1490571" y="108241"/>
                  </a:cubicBezTo>
                  <a:lnTo>
                    <a:pt x="1494367" y="108241"/>
                  </a:lnTo>
                  <a:cubicBezTo>
                    <a:pt x="1502945" y="108241"/>
                    <a:pt x="1505191" y="104879"/>
                    <a:pt x="1506885" y="96434"/>
                  </a:cubicBezTo>
                  <a:lnTo>
                    <a:pt x="1519679" y="31772"/>
                  </a:lnTo>
                  <a:lnTo>
                    <a:pt x="1519679" y="31352"/>
                  </a:lnTo>
                  <a:close/>
                  <a:moveTo>
                    <a:pt x="1382889" y="73947"/>
                  </a:moveTo>
                  <a:cubicBezTo>
                    <a:pt x="1382889" y="85479"/>
                    <a:pt x="1377688" y="92940"/>
                    <a:pt x="1367837" y="92940"/>
                  </a:cubicBezTo>
                  <a:cubicBezTo>
                    <a:pt x="1357985" y="92940"/>
                    <a:pt x="1352784" y="85479"/>
                    <a:pt x="1352784" y="73947"/>
                  </a:cubicBezTo>
                  <a:lnTo>
                    <a:pt x="1352784" y="62560"/>
                  </a:lnTo>
                  <a:cubicBezTo>
                    <a:pt x="1352784" y="51028"/>
                    <a:pt x="1357985" y="43567"/>
                    <a:pt x="1367837" y="43567"/>
                  </a:cubicBezTo>
                  <a:cubicBezTo>
                    <a:pt x="1377688" y="43567"/>
                    <a:pt x="1382889" y="51028"/>
                    <a:pt x="1382889" y="62560"/>
                  </a:cubicBezTo>
                  <a:lnTo>
                    <a:pt x="1382889" y="73947"/>
                  </a:lnTo>
                  <a:close/>
                  <a:moveTo>
                    <a:pt x="1401436" y="73947"/>
                  </a:moveTo>
                  <a:lnTo>
                    <a:pt x="1401436" y="62560"/>
                  </a:lnTo>
                  <a:cubicBezTo>
                    <a:pt x="1401436" y="42438"/>
                    <a:pt x="1389917" y="27556"/>
                    <a:pt x="1367837" y="27556"/>
                  </a:cubicBezTo>
                  <a:cubicBezTo>
                    <a:pt x="1345756" y="27556"/>
                    <a:pt x="1334237" y="42438"/>
                    <a:pt x="1334237" y="62560"/>
                  </a:cubicBezTo>
                  <a:lnTo>
                    <a:pt x="1334237" y="73947"/>
                  </a:lnTo>
                  <a:cubicBezTo>
                    <a:pt x="1334237" y="94056"/>
                    <a:pt x="1345756" y="108951"/>
                    <a:pt x="1367837" y="108951"/>
                  </a:cubicBezTo>
                  <a:cubicBezTo>
                    <a:pt x="1389917" y="108951"/>
                    <a:pt x="1401436" y="94056"/>
                    <a:pt x="1401436" y="73947"/>
                  </a:cubicBezTo>
                  <a:moveTo>
                    <a:pt x="1316215" y="104866"/>
                  </a:moveTo>
                  <a:lnTo>
                    <a:pt x="1316215" y="59040"/>
                  </a:lnTo>
                  <a:cubicBezTo>
                    <a:pt x="1316215" y="41177"/>
                    <a:pt x="1312148" y="27556"/>
                    <a:pt x="1291919" y="27556"/>
                  </a:cubicBezTo>
                  <a:cubicBezTo>
                    <a:pt x="1282633" y="27556"/>
                    <a:pt x="1277274" y="29106"/>
                    <a:pt x="1269117" y="34294"/>
                  </a:cubicBezTo>
                  <a:lnTo>
                    <a:pt x="1269117" y="31352"/>
                  </a:lnTo>
                  <a:cubicBezTo>
                    <a:pt x="1269117" y="29802"/>
                    <a:pt x="1267856" y="28541"/>
                    <a:pt x="1266306" y="28541"/>
                  </a:cubicBezTo>
                  <a:lnTo>
                    <a:pt x="1254090" y="28541"/>
                  </a:lnTo>
                  <a:cubicBezTo>
                    <a:pt x="1252540" y="28541"/>
                    <a:pt x="1251279" y="29802"/>
                    <a:pt x="1251279" y="31352"/>
                  </a:cubicBezTo>
                  <a:lnTo>
                    <a:pt x="1251279" y="104879"/>
                  </a:lnTo>
                  <a:cubicBezTo>
                    <a:pt x="1251279" y="106416"/>
                    <a:pt x="1252540" y="107821"/>
                    <a:pt x="1254090" y="107821"/>
                  </a:cubicBezTo>
                  <a:lnTo>
                    <a:pt x="1267015" y="107821"/>
                  </a:lnTo>
                  <a:cubicBezTo>
                    <a:pt x="1268565" y="107821"/>
                    <a:pt x="1269826" y="106416"/>
                    <a:pt x="1269826" y="104879"/>
                  </a:cubicBezTo>
                  <a:lnTo>
                    <a:pt x="1269826" y="48361"/>
                  </a:lnTo>
                  <a:cubicBezTo>
                    <a:pt x="1275737" y="45248"/>
                    <a:pt x="1280938" y="43291"/>
                    <a:pt x="1285720" y="43291"/>
                  </a:cubicBezTo>
                  <a:cubicBezTo>
                    <a:pt x="1296556" y="43291"/>
                    <a:pt x="1297686" y="46798"/>
                    <a:pt x="1297686" y="59040"/>
                  </a:cubicBezTo>
                  <a:lnTo>
                    <a:pt x="1297686" y="104866"/>
                  </a:lnTo>
                  <a:cubicBezTo>
                    <a:pt x="1297686" y="106416"/>
                    <a:pt x="1298947" y="107821"/>
                    <a:pt x="1300497" y="107821"/>
                  </a:cubicBezTo>
                  <a:lnTo>
                    <a:pt x="1313422" y="107821"/>
                  </a:lnTo>
                  <a:cubicBezTo>
                    <a:pt x="1314955" y="107821"/>
                    <a:pt x="1316215" y="106416"/>
                    <a:pt x="1316215" y="104866"/>
                  </a:cubicBezTo>
                  <a:moveTo>
                    <a:pt x="1236082" y="106560"/>
                  </a:moveTo>
                  <a:cubicBezTo>
                    <a:pt x="1236082" y="106140"/>
                    <a:pt x="1235793" y="105575"/>
                    <a:pt x="1235373" y="104879"/>
                  </a:cubicBezTo>
                  <a:lnTo>
                    <a:pt x="1199093" y="53983"/>
                  </a:lnTo>
                  <a:lnTo>
                    <a:pt x="1235097" y="7447"/>
                  </a:lnTo>
                  <a:cubicBezTo>
                    <a:pt x="1235662" y="6751"/>
                    <a:pt x="1236082" y="5897"/>
                    <a:pt x="1236082" y="5201"/>
                  </a:cubicBezTo>
                  <a:cubicBezTo>
                    <a:pt x="1236082" y="4216"/>
                    <a:pt x="1235228" y="3507"/>
                    <a:pt x="1233402" y="3507"/>
                  </a:cubicBezTo>
                  <a:lnTo>
                    <a:pt x="1217377" y="3507"/>
                  </a:lnTo>
                  <a:cubicBezTo>
                    <a:pt x="1215828" y="3507"/>
                    <a:pt x="1214842" y="3651"/>
                    <a:pt x="1214146" y="4636"/>
                  </a:cubicBezTo>
                  <a:lnTo>
                    <a:pt x="1179693" y="50883"/>
                  </a:lnTo>
                  <a:lnTo>
                    <a:pt x="1179693" y="6186"/>
                  </a:lnTo>
                  <a:cubicBezTo>
                    <a:pt x="1179693" y="4636"/>
                    <a:pt x="1178432" y="3507"/>
                    <a:pt x="1176882" y="3507"/>
                  </a:cubicBezTo>
                  <a:lnTo>
                    <a:pt x="1162972" y="3507"/>
                  </a:lnTo>
                  <a:cubicBezTo>
                    <a:pt x="1161422" y="3507"/>
                    <a:pt x="1160161" y="4636"/>
                    <a:pt x="1160161" y="6186"/>
                  </a:cubicBezTo>
                  <a:lnTo>
                    <a:pt x="1160161" y="105010"/>
                  </a:lnTo>
                  <a:cubicBezTo>
                    <a:pt x="1160161" y="106560"/>
                    <a:pt x="1161422" y="107821"/>
                    <a:pt x="1162972" y="107821"/>
                  </a:cubicBezTo>
                  <a:lnTo>
                    <a:pt x="1176882" y="107821"/>
                  </a:lnTo>
                  <a:cubicBezTo>
                    <a:pt x="1178432" y="107821"/>
                    <a:pt x="1179693" y="106560"/>
                    <a:pt x="1179693" y="105010"/>
                  </a:cubicBezTo>
                  <a:lnTo>
                    <a:pt x="1179693" y="58343"/>
                  </a:lnTo>
                  <a:lnTo>
                    <a:pt x="1211887" y="106284"/>
                  </a:lnTo>
                  <a:cubicBezTo>
                    <a:pt x="1212596" y="107401"/>
                    <a:pt x="1213437" y="107821"/>
                    <a:pt x="1215131" y="107821"/>
                  </a:cubicBezTo>
                  <a:lnTo>
                    <a:pt x="1233967" y="107821"/>
                  </a:lnTo>
                  <a:cubicBezTo>
                    <a:pt x="1235373" y="107821"/>
                    <a:pt x="1236082" y="107401"/>
                    <a:pt x="1236082" y="106560"/>
                  </a:cubicBezTo>
                  <a:moveTo>
                    <a:pt x="1084792" y="61443"/>
                  </a:moveTo>
                  <a:lnTo>
                    <a:pt x="1054975" y="61443"/>
                  </a:lnTo>
                  <a:lnTo>
                    <a:pt x="1054975" y="60878"/>
                  </a:lnTo>
                  <a:cubicBezTo>
                    <a:pt x="1054975" y="49767"/>
                    <a:pt x="1061306" y="43567"/>
                    <a:pt x="1070028" y="43567"/>
                  </a:cubicBezTo>
                  <a:cubicBezTo>
                    <a:pt x="1078749" y="43567"/>
                    <a:pt x="1084792" y="49898"/>
                    <a:pt x="1084792" y="60878"/>
                  </a:cubicBezTo>
                  <a:lnTo>
                    <a:pt x="1084792" y="61443"/>
                  </a:lnTo>
                  <a:close/>
                  <a:moveTo>
                    <a:pt x="1103483" y="71136"/>
                  </a:moveTo>
                  <a:lnTo>
                    <a:pt x="1103483" y="63269"/>
                  </a:lnTo>
                  <a:cubicBezTo>
                    <a:pt x="1103483" y="42306"/>
                    <a:pt x="1091674" y="27556"/>
                    <a:pt x="1070028" y="27556"/>
                  </a:cubicBezTo>
                  <a:cubicBezTo>
                    <a:pt x="1048512" y="27556"/>
                    <a:pt x="1036283" y="41321"/>
                    <a:pt x="1036283" y="63269"/>
                  </a:cubicBezTo>
                  <a:lnTo>
                    <a:pt x="1036283" y="73658"/>
                  </a:lnTo>
                  <a:cubicBezTo>
                    <a:pt x="1036283" y="101359"/>
                    <a:pt x="1056236" y="108951"/>
                    <a:pt x="1070303" y="108951"/>
                  </a:cubicBezTo>
                  <a:cubicBezTo>
                    <a:pt x="1082966" y="108951"/>
                    <a:pt x="1088443" y="108241"/>
                    <a:pt x="1097585" y="106560"/>
                  </a:cubicBezTo>
                  <a:cubicBezTo>
                    <a:pt x="1100107" y="106140"/>
                    <a:pt x="1100527" y="105155"/>
                    <a:pt x="1100527" y="102909"/>
                  </a:cubicBezTo>
                  <a:lnTo>
                    <a:pt x="1100527" y="93636"/>
                  </a:lnTo>
                  <a:cubicBezTo>
                    <a:pt x="1100527" y="92230"/>
                    <a:pt x="1099411" y="91534"/>
                    <a:pt x="1098005" y="91534"/>
                  </a:cubicBezTo>
                  <a:lnTo>
                    <a:pt x="1097585" y="91534"/>
                  </a:lnTo>
                  <a:cubicBezTo>
                    <a:pt x="1091674" y="92099"/>
                    <a:pt x="1081981" y="92940"/>
                    <a:pt x="1071709" y="92940"/>
                  </a:cubicBezTo>
                  <a:cubicBezTo>
                    <a:pt x="1058206" y="92940"/>
                    <a:pt x="1054830" y="83233"/>
                    <a:pt x="1054830" y="75064"/>
                  </a:cubicBezTo>
                  <a:lnTo>
                    <a:pt x="1054830" y="74643"/>
                  </a:lnTo>
                  <a:lnTo>
                    <a:pt x="1100672" y="74643"/>
                  </a:lnTo>
                  <a:cubicBezTo>
                    <a:pt x="1102642" y="74643"/>
                    <a:pt x="1103483" y="73382"/>
                    <a:pt x="1103483" y="71136"/>
                  </a:cubicBezTo>
                  <a:moveTo>
                    <a:pt x="1023897" y="105444"/>
                  </a:moveTo>
                  <a:lnTo>
                    <a:pt x="1023897" y="96591"/>
                  </a:lnTo>
                  <a:cubicBezTo>
                    <a:pt x="1023897" y="95186"/>
                    <a:pt x="1022767" y="94490"/>
                    <a:pt x="1020942" y="94490"/>
                  </a:cubicBezTo>
                  <a:lnTo>
                    <a:pt x="1013494" y="94490"/>
                  </a:lnTo>
                  <a:cubicBezTo>
                    <a:pt x="1008424" y="94490"/>
                    <a:pt x="1008003" y="93636"/>
                    <a:pt x="1008003" y="86609"/>
                  </a:cubicBezTo>
                  <a:lnTo>
                    <a:pt x="1008003" y="42438"/>
                  </a:lnTo>
                  <a:lnTo>
                    <a:pt x="1020653" y="42438"/>
                  </a:lnTo>
                  <a:cubicBezTo>
                    <a:pt x="1022203" y="42438"/>
                    <a:pt x="1023477" y="41177"/>
                    <a:pt x="1023477" y="39640"/>
                  </a:cubicBezTo>
                  <a:lnTo>
                    <a:pt x="1023477" y="31352"/>
                  </a:lnTo>
                  <a:cubicBezTo>
                    <a:pt x="1023477" y="29802"/>
                    <a:pt x="1022203" y="28541"/>
                    <a:pt x="1020653" y="28541"/>
                  </a:cubicBezTo>
                  <a:lnTo>
                    <a:pt x="1008003" y="28541"/>
                  </a:lnTo>
                  <a:lnTo>
                    <a:pt x="1008003" y="14054"/>
                  </a:lnTo>
                  <a:cubicBezTo>
                    <a:pt x="1008003" y="12649"/>
                    <a:pt x="1007018" y="11952"/>
                    <a:pt x="1005757" y="11952"/>
                  </a:cubicBezTo>
                  <a:lnTo>
                    <a:pt x="1005192" y="11952"/>
                  </a:lnTo>
                  <a:lnTo>
                    <a:pt x="992123" y="14198"/>
                  </a:lnTo>
                  <a:cubicBezTo>
                    <a:pt x="990586" y="14474"/>
                    <a:pt x="989325" y="15459"/>
                    <a:pt x="989325" y="17009"/>
                  </a:cubicBezTo>
                  <a:lnTo>
                    <a:pt x="989325" y="28541"/>
                  </a:lnTo>
                  <a:lnTo>
                    <a:pt x="976098" y="28541"/>
                  </a:lnTo>
                  <a:cubicBezTo>
                    <a:pt x="974561" y="28541"/>
                    <a:pt x="973287" y="29802"/>
                    <a:pt x="973287" y="31352"/>
                  </a:cubicBezTo>
                  <a:lnTo>
                    <a:pt x="973287" y="37670"/>
                  </a:lnTo>
                  <a:cubicBezTo>
                    <a:pt x="973287" y="39206"/>
                    <a:pt x="974561" y="40192"/>
                    <a:pt x="976098" y="40481"/>
                  </a:cubicBezTo>
                  <a:lnTo>
                    <a:pt x="989325" y="42438"/>
                  </a:lnTo>
                  <a:lnTo>
                    <a:pt x="989325" y="86609"/>
                  </a:lnTo>
                  <a:cubicBezTo>
                    <a:pt x="989325" y="105444"/>
                    <a:pt x="995788" y="108951"/>
                    <a:pt x="1011655" y="108951"/>
                  </a:cubicBezTo>
                  <a:cubicBezTo>
                    <a:pt x="1014755" y="108951"/>
                    <a:pt x="1017842" y="108530"/>
                    <a:pt x="1021217" y="107966"/>
                  </a:cubicBezTo>
                  <a:cubicBezTo>
                    <a:pt x="1023043" y="107690"/>
                    <a:pt x="1023897" y="106849"/>
                    <a:pt x="1023897" y="105444"/>
                  </a:cubicBezTo>
                  <a:moveTo>
                    <a:pt x="944613" y="90247"/>
                  </a:moveTo>
                  <a:cubicBezTo>
                    <a:pt x="940541" y="92519"/>
                    <a:pt x="935327" y="94201"/>
                    <a:pt x="930270" y="94201"/>
                  </a:cubicBezTo>
                  <a:cubicBezTo>
                    <a:pt x="923229" y="94201"/>
                    <a:pt x="920129" y="92375"/>
                    <a:pt x="920129" y="85479"/>
                  </a:cubicBezTo>
                  <a:lnTo>
                    <a:pt x="920129" y="84915"/>
                  </a:lnTo>
                  <a:cubicBezTo>
                    <a:pt x="920129" y="77034"/>
                    <a:pt x="922940" y="72949"/>
                    <a:pt x="935747" y="72949"/>
                  </a:cubicBezTo>
                  <a:lnTo>
                    <a:pt x="944613" y="72949"/>
                  </a:lnTo>
                  <a:lnTo>
                    <a:pt x="944613" y="90247"/>
                  </a:lnTo>
                  <a:close/>
                  <a:moveTo>
                    <a:pt x="963160" y="105023"/>
                  </a:moveTo>
                  <a:lnTo>
                    <a:pt x="963160" y="54403"/>
                  </a:lnTo>
                  <a:cubicBezTo>
                    <a:pt x="963160" y="36409"/>
                    <a:pt x="952205" y="27556"/>
                    <a:pt x="932240" y="27556"/>
                  </a:cubicBezTo>
                  <a:cubicBezTo>
                    <a:pt x="922520" y="27556"/>
                    <a:pt x="914376" y="28686"/>
                    <a:pt x="908754" y="29802"/>
                  </a:cubicBezTo>
                  <a:cubicBezTo>
                    <a:pt x="906929" y="30222"/>
                    <a:pt x="906088" y="31208"/>
                    <a:pt x="906088" y="32757"/>
                  </a:cubicBezTo>
                  <a:lnTo>
                    <a:pt x="906088" y="41741"/>
                  </a:lnTo>
                  <a:cubicBezTo>
                    <a:pt x="906088" y="43712"/>
                    <a:pt x="907204" y="44132"/>
                    <a:pt x="908610" y="44132"/>
                  </a:cubicBezTo>
                  <a:lnTo>
                    <a:pt x="909319" y="44132"/>
                  </a:lnTo>
                  <a:cubicBezTo>
                    <a:pt x="913956" y="43567"/>
                    <a:pt x="923229" y="43002"/>
                    <a:pt x="932240" y="43002"/>
                  </a:cubicBezTo>
                  <a:cubicBezTo>
                    <a:pt x="940541" y="43002"/>
                    <a:pt x="944613" y="45261"/>
                    <a:pt x="944613" y="54403"/>
                  </a:cubicBezTo>
                  <a:lnTo>
                    <a:pt x="944613" y="60603"/>
                  </a:lnTo>
                  <a:lnTo>
                    <a:pt x="935747" y="60603"/>
                  </a:lnTo>
                  <a:cubicBezTo>
                    <a:pt x="911276" y="60603"/>
                    <a:pt x="901451" y="68877"/>
                    <a:pt x="901451" y="84915"/>
                  </a:cubicBezTo>
                  <a:lnTo>
                    <a:pt x="901451" y="85479"/>
                  </a:lnTo>
                  <a:cubicBezTo>
                    <a:pt x="901451" y="104459"/>
                    <a:pt x="914087" y="108951"/>
                    <a:pt x="925764" y="108951"/>
                  </a:cubicBezTo>
                  <a:cubicBezTo>
                    <a:pt x="932516" y="108951"/>
                    <a:pt x="939123" y="106705"/>
                    <a:pt x="945598" y="102764"/>
                  </a:cubicBezTo>
                  <a:lnTo>
                    <a:pt x="945598" y="105023"/>
                  </a:lnTo>
                  <a:cubicBezTo>
                    <a:pt x="945598" y="106560"/>
                    <a:pt x="946859" y="107821"/>
                    <a:pt x="948409" y="107821"/>
                  </a:cubicBezTo>
                  <a:lnTo>
                    <a:pt x="960349" y="107821"/>
                  </a:lnTo>
                  <a:cubicBezTo>
                    <a:pt x="961899" y="107821"/>
                    <a:pt x="963160" y="106560"/>
                    <a:pt x="963160" y="105010"/>
                  </a:cubicBezTo>
                  <a:lnTo>
                    <a:pt x="963160" y="105023"/>
                  </a:lnTo>
                  <a:close/>
                  <a:moveTo>
                    <a:pt x="867707" y="61443"/>
                  </a:moveTo>
                  <a:lnTo>
                    <a:pt x="837877" y="61443"/>
                  </a:lnTo>
                  <a:lnTo>
                    <a:pt x="837877" y="60878"/>
                  </a:lnTo>
                  <a:cubicBezTo>
                    <a:pt x="837877" y="49767"/>
                    <a:pt x="844208" y="43567"/>
                    <a:pt x="852930" y="43567"/>
                  </a:cubicBezTo>
                  <a:cubicBezTo>
                    <a:pt x="861652" y="43567"/>
                    <a:pt x="867707" y="49898"/>
                    <a:pt x="867707" y="60878"/>
                  </a:cubicBezTo>
                  <a:lnTo>
                    <a:pt x="867707" y="61443"/>
                  </a:lnTo>
                  <a:close/>
                  <a:moveTo>
                    <a:pt x="886385" y="71136"/>
                  </a:moveTo>
                  <a:lnTo>
                    <a:pt x="886385" y="63269"/>
                  </a:lnTo>
                  <a:cubicBezTo>
                    <a:pt x="886385" y="42306"/>
                    <a:pt x="874590" y="27556"/>
                    <a:pt x="852930" y="27556"/>
                  </a:cubicBezTo>
                  <a:cubicBezTo>
                    <a:pt x="831415" y="27556"/>
                    <a:pt x="819186" y="41321"/>
                    <a:pt x="819186" y="63269"/>
                  </a:cubicBezTo>
                  <a:lnTo>
                    <a:pt x="819186" y="73658"/>
                  </a:lnTo>
                  <a:cubicBezTo>
                    <a:pt x="819186" y="101359"/>
                    <a:pt x="839138" y="108951"/>
                    <a:pt x="853206" y="108951"/>
                  </a:cubicBezTo>
                  <a:cubicBezTo>
                    <a:pt x="865868" y="108951"/>
                    <a:pt x="871359" y="108241"/>
                    <a:pt x="880488" y="106560"/>
                  </a:cubicBezTo>
                  <a:cubicBezTo>
                    <a:pt x="883010" y="106140"/>
                    <a:pt x="883443" y="105155"/>
                    <a:pt x="883443" y="102909"/>
                  </a:cubicBezTo>
                  <a:lnTo>
                    <a:pt x="883443" y="93636"/>
                  </a:lnTo>
                  <a:cubicBezTo>
                    <a:pt x="883443" y="92230"/>
                    <a:pt x="882313" y="91534"/>
                    <a:pt x="880908" y="91534"/>
                  </a:cubicBezTo>
                  <a:lnTo>
                    <a:pt x="880488" y="91534"/>
                  </a:lnTo>
                  <a:cubicBezTo>
                    <a:pt x="874590" y="92099"/>
                    <a:pt x="864883" y="92940"/>
                    <a:pt x="854624" y="92940"/>
                  </a:cubicBezTo>
                  <a:cubicBezTo>
                    <a:pt x="841108" y="92940"/>
                    <a:pt x="837733" y="83233"/>
                    <a:pt x="837733" y="75064"/>
                  </a:cubicBezTo>
                  <a:lnTo>
                    <a:pt x="837733" y="74643"/>
                  </a:lnTo>
                  <a:lnTo>
                    <a:pt x="883574" y="74643"/>
                  </a:lnTo>
                  <a:cubicBezTo>
                    <a:pt x="885545" y="74643"/>
                    <a:pt x="886385" y="73382"/>
                    <a:pt x="886385" y="71136"/>
                  </a:cubicBezTo>
                  <a:moveTo>
                    <a:pt x="810175" y="40481"/>
                  </a:moveTo>
                  <a:lnTo>
                    <a:pt x="810175" y="30367"/>
                  </a:lnTo>
                  <a:cubicBezTo>
                    <a:pt x="810175" y="28817"/>
                    <a:pt x="808914" y="27556"/>
                    <a:pt x="807364" y="27556"/>
                  </a:cubicBezTo>
                  <a:cubicBezTo>
                    <a:pt x="801742" y="27556"/>
                    <a:pt x="794150" y="28962"/>
                    <a:pt x="787267" y="34294"/>
                  </a:cubicBezTo>
                  <a:lnTo>
                    <a:pt x="787267" y="31352"/>
                  </a:lnTo>
                  <a:cubicBezTo>
                    <a:pt x="787267" y="29802"/>
                    <a:pt x="785993" y="28541"/>
                    <a:pt x="784457" y="28541"/>
                  </a:cubicBezTo>
                  <a:lnTo>
                    <a:pt x="772228" y="28541"/>
                  </a:lnTo>
                  <a:cubicBezTo>
                    <a:pt x="770678" y="28541"/>
                    <a:pt x="769417" y="29802"/>
                    <a:pt x="769417" y="31352"/>
                  </a:cubicBezTo>
                  <a:lnTo>
                    <a:pt x="769417" y="104879"/>
                  </a:lnTo>
                  <a:cubicBezTo>
                    <a:pt x="769417" y="106416"/>
                    <a:pt x="770678" y="107821"/>
                    <a:pt x="772228" y="107821"/>
                  </a:cubicBezTo>
                  <a:lnTo>
                    <a:pt x="785153" y="107821"/>
                  </a:lnTo>
                  <a:cubicBezTo>
                    <a:pt x="786703" y="107821"/>
                    <a:pt x="787964" y="106416"/>
                    <a:pt x="787964" y="104879"/>
                  </a:cubicBezTo>
                  <a:lnTo>
                    <a:pt x="787964" y="48361"/>
                  </a:lnTo>
                  <a:cubicBezTo>
                    <a:pt x="793874" y="45275"/>
                    <a:pt x="799772" y="43304"/>
                    <a:pt x="807364" y="43304"/>
                  </a:cubicBezTo>
                  <a:cubicBezTo>
                    <a:pt x="808914" y="43304"/>
                    <a:pt x="810175" y="42030"/>
                    <a:pt x="810175" y="40494"/>
                  </a:cubicBezTo>
                  <a:lnTo>
                    <a:pt x="810175" y="40481"/>
                  </a:lnTo>
                  <a:close/>
                  <a:moveTo>
                    <a:pt x="751829" y="103474"/>
                  </a:moveTo>
                  <a:lnTo>
                    <a:pt x="751829" y="94056"/>
                  </a:lnTo>
                  <a:cubicBezTo>
                    <a:pt x="751829" y="92375"/>
                    <a:pt x="751120" y="91114"/>
                    <a:pt x="749018" y="91114"/>
                  </a:cubicBezTo>
                  <a:lnTo>
                    <a:pt x="748729" y="91114"/>
                  </a:lnTo>
                  <a:cubicBezTo>
                    <a:pt x="743816" y="91534"/>
                    <a:pt x="734254" y="92230"/>
                    <a:pt x="726793" y="92230"/>
                  </a:cubicBezTo>
                  <a:cubicBezTo>
                    <a:pt x="714985" y="92230"/>
                    <a:pt x="706408" y="85479"/>
                    <a:pt x="706408" y="65935"/>
                  </a:cubicBezTo>
                  <a:lnTo>
                    <a:pt x="706408" y="45261"/>
                  </a:lnTo>
                  <a:cubicBezTo>
                    <a:pt x="706408" y="25284"/>
                    <a:pt x="714985" y="18966"/>
                    <a:pt x="726793" y="18966"/>
                  </a:cubicBezTo>
                  <a:cubicBezTo>
                    <a:pt x="734254" y="18966"/>
                    <a:pt x="743816" y="19662"/>
                    <a:pt x="748729" y="20083"/>
                  </a:cubicBezTo>
                  <a:lnTo>
                    <a:pt x="749018" y="20083"/>
                  </a:lnTo>
                  <a:cubicBezTo>
                    <a:pt x="751120" y="20083"/>
                    <a:pt x="751829" y="18822"/>
                    <a:pt x="751829" y="17141"/>
                  </a:cubicBezTo>
                  <a:lnTo>
                    <a:pt x="751829" y="7723"/>
                  </a:lnTo>
                  <a:cubicBezTo>
                    <a:pt x="751829" y="5753"/>
                    <a:pt x="750568" y="5057"/>
                    <a:pt x="748729" y="4492"/>
                  </a:cubicBezTo>
                  <a:cubicBezTo>
                    <a:pt x="746627" y="3927"/>
                    <a:pt x="737341" y="2246"/>
                    <a:pt x="726517" y="2246"/>
                  </a:cubicBezTo>
                  <a:cubicBezTo>
                    <a:pt x="709639" y="2246"/>
                    <a:pt x="686744" y="9969"/>
                    <a:pt x="686744" y="45261"/>
                  </a:cubicBezTo>
                  <a:lnTo>
                    <a:pt x="686744" y="65935"/>
                  </a:lnTo>
                  <a:cubicBezTo>
                    <a:pt x="686744" y="100663"/>
                    <a:pt x="709639" y="108951"/>
                    <a:pt x="726517" y="108951"/>
                  </a:cubicBezTo>
                  <a:cubicBezTo>
                    <a:pt x="737341" y="108951"/>
                    <a:pt x="746627" y="107269"/>
                    <a:pt x="748729" y="106705"/>
                  </a:cubicBezTo>
                  <a:cubicBezTo>
                    <a:pt x="750568" y="106140"/>
                    <a:pt x="751829" y="105444"/>
                    <a:pt x="751829" y="103474"/>
                  </a:cubicBezTo>
                  <a:moveTo>
                    <a:pt x="630473" y="105010"/>
                  </a:moveTo>
                  <a:lnTo>
                    <a:pt x="630473" y="89144"/>
                  </a:lnTo>
                  <a:cubicBezTo>
                    <a:pt x="630473" y="87594"/>
                    <a:pt x="629212" y="86464"/>
                    <a:pt x="627676" y="86464"/>
                  </a:cubicBezTo>
                  <a:lnTo>
                    <a:pt x="615171" y="86464"/>
                  </a:lnTo>
                  <a:cubicBezTo>
                    <a:pt x="613621" y="86464"/>
                    <a:pt x="612360" y="87594"/>
                    <a:pt x="612360" y="89144"/>
                  </a:cubicBezTo>
                  <a:lnTo>
                    <a:pt x="612360" y="105010"/>
                  </a:lnTo>
                  <a:cubicBezTo>
                    <a:pt x="612360" y="106560"/>
                    <a:pt x="613621" y="107821"/>
                    <a:pt x="615171" y="107821"/>
                  </a:cubicBezTo>
                  <a:lnTo>
                    <a:pt x="627676" y="107821"/>
                  </a:lnTo>
                  <a:cubicBezTo>
                    <a:pt x="629212" y="107821"/>
                    <a:pt x="630473" y="106560"/>
                    <a:pt x="630473" y="105010"/>
                  </a:cubicBezTo>
                  <a:moveTo>
                    <a:pt x="606292" y="17272"/>
                  </a:moveTo>
                  <a:lnTo>
                    <a:pt x="606292" y="6186"/>
                  </a:lnTo>
                  <a:cubicBezTo>
                    <a:pt x="606292" y="4636"/>
                    <a:pt x="605031" y="3507"/>
                    <a:pt x="603481" y="3507"/>
                  </a:cubicBezTo>
                  <a:lnTo>
                    <a:pt x="534745" y="3507"/>
                  </a:lnTo>
                  <a:cubicBezTo>
                    <a:pt x="533195" y="3507"/>
                    <a:pt x="531934" y="4636"/>
                    <a:pt x="531934" y="6186"/>
                  </a:cubicBezTo>
                  <a:lnTo>
                    <a:pt x="531934" y="17272"/>
                  </a:lnTo>
                  <a:cubicBezTo>
                    <a:pt x="531934" y="18822"/>
                    <a:pt x="533195" y="19807"/>
                    <a:pt x="534745" y="19807"/>
                  </a:cubicBezTo>
                  <a:lnTo>
                    <a:pt x="559347" y="19807"/>
                  </a:lnTo>
                  <a:lnTo>
                    <a:pt x="559347" y="105023"/>
                  </a:lnTo>
                  <a:cubicBezTo>
                    <a:pt x="559347" y="106560"/>
                    <a:pt x="560608" y="107821"/>
                    <a:pt x="562158" y="107821"/>
                  </a:cubicBezTo>
                  <a:lnTo>
                    <a:pt x="576068" y="107821"/>
                  </a:lnTo>
                  <a:cubicBezTo>
                    <a:pt x="577618" y="107821"/>
                    <a:pt x="578879" y="106560"/>
                    <a:pt x="578879" y="105023"/>
                  </a:cubicBezTo>
                  <a:lnTo>
                    <a:pt x="578879" y="19807"/>
                  </a:lnTo>
                  <a:lnTo>
                    <a:pt x="603481" y="19807"/>
                  </a:lnTo>
                  <a:cubicBezTo>
                    <a:pt x="605031" y="19807"/>
                    <a:pt x="606292" y="18822"/>
                    <a:pt x="606292" y="17272"/>
                  </a:cubicBezTo>
                  <a:moveTo>
                    <a:pt x="515738" y="105023"/>
                  </a:moveTo>
                  <a:lnTo>
                    <a:pt x="515738" y="6173"/>
                  </a:lnTo>
                  <a:cubicBezTo>
                    <a:pt x="515738" y="4636"/>
                    <a:pt x="514477" y="3507"/>
                    <a:pt x="512927" y="3507"/>
                  </a:cubicBezTo>
                  <a:lnTo>
                    <a:pt x="499030" y="3507"/>
                  </a:lnTo>
                  <a:cubicBezTo>
                    <a:pt x="497480" y="3507"/>
                    <a:pt x="496219" y="4636"/>
                    <a:pt x="496219" y="6173"/>
                  </a:cubicBezTo>
                  <a:lnTo>
                    <a:pt x="496219" y="105023"/>
                  </a:lnTo>
                  <a:cubicBezTo>
                    <a:pt x="496219" y="106560"/>
                    <a:pt x="497480" y="107821"/>
                    <a:pt x="499030" y="107821"/>
                  </a:cubicBezTo>
                  <a:lnTo>
                    <a:pt x="512927" y="107821"/>
                  </a:lnTo>
                  <a:cubicBezTo>
                    <a:pt x="514477" y="107821"/>
                    <a:pt x="515738" y="106560"/>
                    <a:pt x="515738" y="105023"/>
                  </a:cubicBezTo>
                  <a:moveTo>
                    <a:pt x="437137" y="104866"/>
                  </a:moveTo>
                  <a:lnTo>
                    <a:pt x="437137" y="59040"/>
                  </a:lnTo>
                  <a:cubicBezTo>
                    <a:pt x="437137" y="41177"/>
                    <a:pt x="433065" y="27556"/>
                    <a:pt x="412824" y="27556"/>
                  </a:cubicBezTo>
                  <a:cubicBezTo>
                    <a:pt x="403538" y="27556"/>
                    <a:pt x="398192" y="29106"/>
                    <a:pt x="390035" y="34294"/>
                  </a:cubicBezTo>
                  <a:lnTo>
                    <a:pt x="390035" y="31352"/>
                  </a:lnTo>
                  <a:cubicBezTo>
                    <a:pt x="390035" y="29802"/>
                    <a:pt x="388774" y="28541"/>
                    <a:pt x="387224" y="28541"/>
                  </a:cubicBezTo>
                  <a:lnTo>
                    <a:pt x="375008" y="28541"/>
                  </a:lnTo>
                  <a:cubicBezTo>
                    <a:pt x="373458" y="28541"/>
                    <a:pt x="372197" y="29802"/>
                    <a:pt x="372197" y="31352"/>
                  </a:cubicBezTo>
                  <a:lnTo>
                    <a:pt x="372197" y="104879"/>
                  </a:lnTo>
                  <a:cubicBezTo>
                    <a:pt x="372197" y="106416"/>
                    <a:pt x="373458" y="107821"/>
                    <a:pt x="375008" y="107821"/>
                  </a:cubicBezTo>
                  <a:lnTo>
                    <a:pt x="387933" y="107821"/>
                  </a:lnTo>
                  <a:cubicBezTo>
                    <a:pt x="389470" y="107821"/>
                    <a:pt x="390744" y="106416"/>
                    <a:pt x="390744" y="104879"/>
                  </a:cubicBezTo>
                  <a:lnTo>
                    <a:pt x="390744" y="48361"/>
                  </a:lnTo>
                  <a:cubicBezTo>
                    <a:pt x="396655" y="45248"/>
                    <a:pt x="401856" y="43291"/>
                    <a:pt x="406638" y="43291"/>
                  </a:cubicBezTo>
                  <a:cubicBezTo>
                    <a:pt x="417474" y="43291"/>
                    <a:pt x="418604" y="46798"/>
                    <a:pt x="418604" y="59040"/>
                  </a:cubicBezTo>
                  <a:lnTo>
                    <a:pt x="418604" y="104866"/>
                  </a:lnTo>
                  <a:cubicBezTo>
                    <a:pt x="418604" y="106416"/>
                    <a:pt x="419865" y="107821"/>
                    <a:pt x="421401" y="107821"/>
                  </a:cubicBezTo>
                  <a:lnTo>
                    <a:pt x="434326" y="107821"/>
                  </a:lnTo>
                  <a:cubicBezTo>
                    <a:pt x="435876" y="107821"/>
                    <a:pt x="437137" y="106416"/>
                    <a:pt x="437137" y="104866"/>
                  </a:cubicBezTo>
                  <a:moveTo>
                    <a:pt x="336903" y="114310"/>
                  </a:moveTo>
                  <a:cubicBezTo>
                    <a:pt x="336903" y="119366"/>
                    <a:pt x="334513" y="122322"/>
                    <a:pt x="321010" y="122322"/>
                  </a:cubicBezTo>
                  <a:cubicBezTo>
                    <a:pt x="307783" y="122322"/>
                    <a:pt x="304262" y="118815"/>
                    <a:pt x="304262" y="113036"/>
                  </a:cubicBezTo>
                  <a:lnTo>
                    <a:pt x="304262" y="111775"/>
                  </a:lnTo>
                  <a:cubicBezTo>
                    <a:pt x="304262" y="106705"/>
                    <a:pt x="305668" y="104879"/>
                    <a:pt x="307783" y="101924"/>
                  </a:cubicBezTo>
                  <a:lnTo>
                    <a:pt x="320300" y="104879"/>
                  </a:lnTo>
                  <a:cubicBezTo>
                    <a:pt x="335077" y="108399"/>
                    <a:pt x="336903" y="110225"/>
                    <a:pt x="336903" y="113324"/>
                  </a:cubicBezTo>
                  <a:lnTo>
                    <a:pt x="336903" y="114310"/>
                  </a:lnTo>
                  <a:close/>
                  <a:moveTo>
                    <a:pt x="335353" y="55808"/>
                  </a:moveTo>
                  <a:cubicBezTo>
                    <a:pt x="335353" y="62849"/>
                    <a:pt x="331977" y="66920"/>
                    <a:pt x="320300" y="66920"/>
                  </a:cubicBezTo>
                  <a:cubicBezTo>
                    <a:pt x="307218" y="66920"/>
                    <a:pt x="305103" y="61010"/>
                    <a:pt x="305103" y="55808"/>
                  </a:cubicBezTo>
                  <a:lnTo>
                    <a:pt x="305103" y="54679"/>
                  </a:lnTo>
                  <a:cubicBezTo>
                    <a:pt x="305103" y="48072"/>
                    <a:pt x="308347" y="42727"/>
                    <a:pt x="320300" y="42727"/>
                  </a:cubicBezTo>
                  <a:cubicBezTo>
                    <a:pt x="332398" y="42727"/>
                    <a:pt x="335353" y="47928"/>
                    <a:pt x="335353" y="54679"/>
                  </a:cubicBezTo>
                  <a:lnTo>
                    <a:pt x="335353" y="55808"/>
                  </a:lnTo>
                  <a:close/>
                  <a:moveTo>
                    <a:pt x="356987" y="38235"/>
                  </a:moveTo>
                  <a:lnTo>
                    <a:pt x="356987" y="32337"/>
                  </a:lnTo>
                  <a:cubicBezTo>
                    <a:pt x="356987" y="30222"/>
                    <a:pt x="355305" y="28541"/>
                    <a:pt x="353191" y="28541"/>
                  </a:cubicBezTo>
                  <a:lnTo>
                    <a:pt x="320300" y="28541"/>
                  </a:lnTo>
                  <a:cubicBezTo>
                    <a:pt x="295974" y="28541"/>
                    <a:pt x="286845" y="40336"/>
                    <a:pt x="286845" y="54403"/>
                  </a:cubicBezTo>
                  <a:lnTo>
                    <a:pt x="286845" y="55388"/>
                  </a:lnTo>
                  <a:cubicBezTo>
                    <a:pt x="286845" y="62428"/>
                    <a:pt x="288382" y="67485"/>
                    <a:pt x="292598" y="71846"/>
                  </a:cubicBezTo>
                  <a:cubicBezTo>
                    <a:pt x="288815" y="74512"/>
                    <a:pt x="286990" y="78860"/>
                    <a:pt x="286990" y="83220"/>
                  </a:cubicBezTo>
                  <a:lnTo>
                    <a:pt x="286990" y="83365"/>
                  </a:lnTo>
                  <a:cubicBezTo>
                    <a:pt x="286990" y="88421"/>
                    <a:pt x="289367" y="93347"/>
                    <a:pt x="293308" y="96302"/>
                  </a:cubicBezTo>
                  <a:cubicBezTo>
                    <a:pt x="288815" y="100387"/>
                    <a:pt x="286136" y="106009"/>
                    <a:pt x="286136" y="111775"/>
                  </a:cubicBezTo>
                  <a:lnTo>
                    <a:pt x="286136" y="113036"/>
                  </a:lnTo>
                  <a:cubicBezTo>
                    <a:pt x="286136" y="127799"/>
                    <a:pt x="298220" y="136362"/>
                    <a:pt x="321010" y="136362"/>
                  </a:cubicBezTo>
                  <a:cubicBezTo>
                    <a:pt x="344902" y="136362"/>
                    <a:pt x="355450" y="128639"/>
                    <a:pt x="355450" y="114310"/>
                  </a:cubicBezTo>
                  <a:lnTo>
                    <a:pt x="355450" y="113324"/>
                  </a:lnTo>
                  <a:cubicBezTo>
                    <a:pt x="355450" y="98272"/>
                    <a:pt x="343077" y="95317"/>
                    <a:pt x="323952" y="90812"/>
                  </a:cubicBezTo>
                  <a:lnTo>
                    <a:pt x="307362" y="86872"/>
                  </a:lnTo>
                  <a:cubicBezTo>
                    <a:pt x="304118" y="86175"/>
                    <a:pt x="302568" y="85046"/>
                    <a:pt x="302568" y="82235"/>
                  </a:cubicBezTo>
                  <a:cubicBezTo>
                    <a:pt x="302568" y="80974"/>
                    <a:pt x="303277" y="79700"/>
                    <a:pt x="304972" y="78584"/>
                  </a:cubicBezTo>
                  <a:cubicBezTo>
                    <a:pt x="307783" y="79700"/>
                    <a:pt x="312840" y="80974"/>
                    <a:pt x="320300" y="80974"/>
                  </a:cubicBezTo>
                  <a:cubicBezTo>
                    <a:pt x="341540" y="80974"/>
                    <a:pt x="353611" y="72962"/>
                    <a:pt x="353611" y="55388"/>
                  </a:cubicBezTo>
                  <a:lnTo>
                    <a:pt x="353611" y="54403"/>
                  </a:lnTo>
                  <a:cubicBezTo>
                    <a:pt x="353611" y="49478"/>
                    <a:pt x="352350" y="46378"/>
                    <a:pt x="350104" y="43147"/>
                  </a:cubicBezTo>
                  <a:lnTo>
                    <a:pt x="354741" y="41321"/>
                  </a:lnTo>
                  <a:cubicBezTo>
                    <a:pt x="356435" y="40612"/>
                    <a:pt x="356987" y="40336"/>
                    <a:pt x="356987" y="38235"/>
                  </a:cubicBezTo>
                  <a:moveTo>
                    <a:pt x="267142" y="104879"/>
                  </a:moveTo>
                  <a:lnTo>
                    <a:pt x="267142" y="31352"/>
                  </a:lnTo>
                  <a:cubicBezTo>
                    <a:pt x="267142" y="29802"/>
                    <a:pt x="265881" y="28541"/>
                    <a:pt x="264331" y="28541"/>
                  </a:cubicBezTo>
                  <a:lnTo>
                    <a:pt x="251407" y="28541"/>
                  </a:lnTo>
                  <a:cubicBezTo>
                    <a:pt x="249857" y="28541"/>
                    <a:pt x="248596" y="29802"/>
                    <a:pt x="248596" y="31352"/>
                  </a:cubicBezTo>
                  <a:lnTo>
                    <a:pt x="248596" y="104879"/>
                  </a:lnTo>
                  <a:cubicBezTo>
                    <a:pt x="248596" y="106416"/>
                    <a:pt x="249857" y="107821"/>
                    <a:pt x="251407" y="107821"/>
                  </a:cubicBezTo>
                  <a:lnTo>
                    <a:pt x="264331" y="107821"/>
                  </a:lnTo>
                  <a:cubicBezTo>
                    <a:pt x="265881" y="107821"/>
                    <a:pt x="267142" y="106416"/>
                    <a:pt x="267142" y="104879"/>
                  </a:cubicBezTo>
                  <a:moveTo>
                    <a:pt x="267563" y="15170"/>
                  </a:moveTo>
                  <a:lnTo>
                    <a:pt x="267563" y="2811"/>
                  </a:lnTo>
                  <a:cubicBezTo>
                    <a:pt x="267563" y="1261"/>
                    <a:pt x="266302" y="0"/>
                    <a:pt x="264752" y="0"/>
                  </a:cubicBezTo>
                  <a:lnTo>
                    <a:pt x="251131" y="0"/>
                  </a:lnTo>
                  <a:cubicBezTo>
                    <a:pt x="249581" y="0"/>
                    <a:pt x="248175" y="1261"/>
                    <a:pt x="248175" y="2811"/>
                  </a:cubicBezTo>
                  <a:lnTo>
                    <a:pt x="248175" y="15170"/>
                  </a:lnTo>
                  <a:cubicBezTo>
                    <a:pt x="248175" y="16707"/>
                    <a:pt x="249581" y="17981"/>
                    <a:pt x="251131" y="17981"/>
                  </a:cubicBezTo>
                  <a:lnTo>
                    <a:pt x="264752" y="17981"/>
                  </a:lnTo>
                  <a:cubicBezTo>
                    <a:pt x="266302" y="17981"/>
                    <a:pt x="267563" y="16707"/>
                    <a:pt x="267563" y="15170"/>
                  </a:cubicBezTo>
                  <a:moveTo>
                    <a:pt x="230587" y="87029"/>
                  </a:moveTo>
                  <a:cubicBezTo>
                    <a:pt x="230587" y="79858"/>
                    <a:pt x="228893" y="72818"/>
                    <a:pt x="217098" y="65646"/>
                  </a:cubicBezTo>
                  <a:lnTo>
                    <a:pt x="198669" y="54403"/>
                  </a:lnTo>
                  <a:cubicBezTo>
                    <a:pt x="195149" y="52288"/>
                    <a:pt x="193034" y="50883"/>
                    <a:pt x="193034" y="48637"/>
                  </a:cubicBezTo>
                  <a:cubicBezTo>
                    <a:pt x="193034" y="44276"/>
                    <a:pt x="195989" y="42727"/>
                    <a:pt x="202754" y="42727"/>
                  </a:cubicBezTo>
                  <a:cubicBezTo>
                    <a:pt x="210766" y="42727"/>
                    <a:pt x="222010" y="43843"/>
                    <a:pt x="225951" y="44408"/>
                  </a:cubicBezTo>
                  <a:lnTo>
                    <a:pt x="226502" y="44408"/>
                  </a:lnTo>
                  <a:cubicBezTo>
                    <a:pt x="227908" y="44408"/>
                    <a:pt x="228762" y="43423"/>
                    <a:pt x="228762" y="41741"/>
                  </a:cubicBezTo>
                  <a:lnTo>
                    <a:pt x="228762" y="33598"/>
                  </a:lnTo>
                  <a:cubicBezTo>
                    <a:pt x="228762" y="31904"/>
                    <a:pt x="227908" y="30787"/>
                    <a:pt x="226226" y="30367"/>
                  </a:cubicBezTo>
                  <a:cubicBezTo>
                    <a:pt x="219068" y="28817"/>
                    <a:pt x="212605" y="27556"/>
                    <a:pt x="201204" y="27556"/>
                  </a:cubicBezTo>
                  <a:cubicBezTo>
                    <a:pt x="183340" y="27556"/>
                    <a:pt x="174500" y="34583"/>
                    <a:pt x="174500" y="48637"/>
                  </a:cubicBezTo>
                  <a:cubicBezTo>
                    <a:pt x="174500" y="56794"/>
                    <a:pt x="179413" y="63821"/>
                    <a:pt x="186296" y="68037"/>
                  </a:cubicBezTo>
                  <a:lnTo>
                    <a:pt x="205565" y="79858"/>
                  </a:lnTo>
                  <a:cubicBezTo>
                    <a:pt x="210070" y="82669"/>
                    <a:pt x="211752" y="84363"/>
                    <a:pt x="211752" y="87029"/>
                  </a:cubicBezTo>
                  <a:cubicBezTo>
                    <a:pt x="211752" y="90825"/>
                    <a:pt x="210491" y="93780"/>
                    <a:pt x="201769" y="93780"/>
                  </a:cubicBezTo>
                  <a:cubicBezTo>
                    <a:pt x="197539" y="93780"/>
                    <a:pt x="184890" y="93084"/>
                    <a:pt x="178152" y="92230"/>
                  </a:cubicBezTo>
                  <a:lnTo>
                    <a:pt x="177587" y="92230"/>
                  </a:lnTo>
                  <a:cubicBezTo>
                    <a:pt x="176182" y="92230"/>
                    <a:pt x="175196" y="93360"/>
                    <a:pt x="175196" y="94490"/>
                  </a:cubicBezTo>
                  <a:lnTo>
                    <a:pt x="175196" y="102909"/>
                  </a:lnTo>
                  <a:cubicBezTo>
                    <a:pt x="175196" y="104590"/>
                    <a:pt x="176182" y="105720"/>
                    <a:pt x="177863" y="106140"/>
                  </a:cubicBezTo>
                  <a:cubicBezTo>
                    <a:pt x="185731" y="108241"/>
                    <a:pt x="197539" y="108951"/>
                    <a:pt x="203030" y="108951"/>
                  </a:cubicBezTo>
                  <a:cubicBezTo>
                    <a:pt x="221445" y="108951"/>
                    <a:pt x="230587" y="99257"/>
                    <a:pt x="230587" y="87029"/>
                  </a:cubicBezTo>
                  <a:moveTo>
                    <a:pt x="140612" y="61443"/>
                  </a:moveTo>
                  <a:lnTo>
                    <a:pt x="110782" y="61443"/>
                  </a:lnTo>
                  <a:lnTo>
                    <a:pt x="110782" y="60878"/>
                  </a:lnTo>
                  <a:cubicBezTo>
                    <a:pt x="110782" y="49767"/>
                    <a:pt x="117113" y="43567"/>
                    <a:pt x="125835" y="43567"/>
                  </a:cubicBezTo>
                  <a:cubicBezTo>
                    <a:pt x="134556" y="43567"/>
                    <a:pt x="140612" y="49898"/>
                    <a:pt x="140612" y="60878"/>
                  </a:cubicBezTo>
                  <a:lnTo>
                    <a:pt x="140612" y="61443"/>
                  </a:lnTo>
                  <a:close/>
                  <a:moveTo>
                    <a:pt x="159290" y="71136"/>
                  </a:moveTo>
                  <a:lnTo>
                    <a:pt x="159290" y="63269"/>
                  </a:lnTo>
                  <a:cubicBezTo>
                    <a:pt x="159290" y="42306"/>
                    <a:pt x="147494" y="27556"/>
                    <a:pt x="125835" y="27556"/>
                  </a:cubicBezTo>
                  <a:cubicBezTo>
                    <a:pt x="104319" y="27556"/>
                    <a:pt x="92090" y="41321"/>
                    <a:pt x="92090" y="63269"/>
                  </a:cubicBezTo>
                  <a:lnTo>
                    <a:pt x="92090" y="73658"/>
                  </a:lnTo>
                  <a:cubicBezTo>
                    <a:pt x="92090" y="101359"/>
                    <a:pt x="112043" y="108951"/>
                    <a:pt x="126110" y="108951"/>
                  </a:cubicBezTo>
                  <a:cubicBezTo>
                    <a:pt x="138773" y="108951"/>
                    <a:pt x="144263" y="108241"/>
                    <a:pt x="153392" y="106560"/>
                  </a:cubicBezTo>
                  <a:cubicBezTo>
                    <a:pt x="155914" y="106140"/>
                    <a:pt x="156348" y="105155"/>
                    <a:pt x="156348" y="102909"/>
                  </a:cubicBezTo>
                  <a:lnTo>
                    <a:pt x="156348" y="93636"/>
                  </a:lnTo>
                  <a:cubicBezTo>
                    <a:pt x="156348" y="92230"/>
                    <a:pt x="155218" y="91534"/>
                    <a:pt x="153812" y="91534"/>
                  </a:cubicBezTo>
                  <a:lnTo>
                    <a:pt x="153392" y="91534"/>
                  </a:lnTo>
                  <a:cubicBezTo>
                    <a:pt x="147494" y="92099"/>
                    <a:pt x="137801" y="92940"/>
                    <a:pt x="127529" y="92940"/>
                  </a:cubicBezTo>
                  <a:cubicBezTo>
                    <a:pt x="114013" y="92940"/>
                    <a:pt x="110637" y="83233"/>
                    <a:pt x="110637" y="75064"/>
                  </a:cubicBezTo>
                  <a:lnTo>
                    <a:pt x="110637" y="74643"/>
                  </a:lnTo>
                  <a:lnTo>
                    <a:pt x="156479" y="74643"/>
                  </a:lnTo>
                  <a:cubicBezTo>
                    <a:pt x="158449" y="74643"/>
                    <a:pt x="159290" y="73382"/>
                    <a:pt x="159290" y="71136"/>
                  </a:cubicBezTo>
                  <a:moveTo>
                    <a:pt x="56100" y="65935"/>
                  </a:moveTo>
                  <a:cubicBezTo>
                    <a:pt x="56100" y="87029"/>
                    <a:pt x="45408" y="92519"/>
                    <a:pt x="31340" y="92519"/>
                  </a:cubicBezTo>
                  <a:cubicBezTo>
                    <a:pt x="26139" y="92519"/>
                    <a:pt x="22474" y="92230"/>
                    <a:pt x="19519" y="92099"/>
                  </a:cubicBezTo>
                  <a:lnTo>
                    <a:pt x="19519" y="19098"/>
                  </a:lnTo>
                  <a:cubicBezTo>
                    <a:pt x="22474" y="18966"/>
                    <a:pt x="26139" y="18677"/>
                    <a:pt x="31340" y="18677"/>
                  </a:cubicBezTo>
                  <a:cubicBezTo>
                    <a:pt x="45408" y="18677"/>
                    <a:pt x="56100" y="24167"/>
                    <a:pt x="56100" y="45261"/>
                  </a:cubicBezTo>
                  <a:lnTo>
                    <a:pt x="56100" y="65935"/>
                  </a:lnTo>
                  <a:close/>
                  <a:moveTo>
                    <a:pt x="75488" y="65935"/>
                  </a:moveTo>
                  <a:lnTo>
                    <a:pt x="75488" y="45261"/>
                  </a:lnTo>
                  <a:cubicBezTo>
                    <a:pt x="75488" y="17416"/>
                    <a:pt x="59476" y="2246"/>
                    <a:pt x="31340" y="2246"/>
                  </a:cubicBezTo>
                  <a:cubicBezTo>
                    <a:pt x="21358" y="2246"/>
                    <a:pt x="7868" y="3231"/>
                    <a:pt x="3652" y="3927"/>
                  </a:cubicBezTo>
                  <a:cubicBezTo>
                    <a:pt x="1261" y="4348"/>
                    <a:pt x="0" y="5477"/>
                    <a:pt x="0" y="8288"/>
                  </a:cubicBezTo>
                  <a:lnTo>
                    <a:pt x="0" y="102909"/>
                  </a:lnTo>
                  <a:cubicBezTo>
                    <a:pt x="0" y="105720"/>
                    <a:pt x="1261" y="106849"/>
                    <a:pt x="3652" y="107269"/>
                  </a:cubicBezTo>
                  <a:cubicBezTo>
                    <a:pt x="7868" y="107966"/>
                    <a:pt x="21358" y="108951"/>
                    <a:pt x="31340" y="108951"/>
                  </a:cubicBezTo>
                  <a:cubicBezTo>
                    <a:pt x="59476" y="108951"/>
                    <a:pt x="75488" y="93780"/>
                    <a:pt x="75488" y="6593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2358270" y="6648637"/>
              <a:ext cx="18126" cy="21356"/>
            </a:xfrm>
            <a:custGeom>
              <a:rect b="b" l="l" r="r" t="t"/>
              <a:pathLst>
                <a:path extrusionOk="0" h="21356" w="18126">
                  <a:moveTo>
                    <a:pt x="18127" y="18546"/>
                  </a:moveTo>
                  <a:lnTo>
                    <a:pt x="18127" y="2666"/>
                  </a:lnTo>
                  <a:cubicBezTo>
                    <a:pt x="18127" y="1130"/>
                    <a:pt x="16865" y="0"/>
                    <a:pt x="15316" y="0"/>
                  </a:cubicBezTo>
                  <a:lnTo>
                    <a:pt x="2811" y="0"/>
                  </a:lnTo>
                  <a:cubicBezTo>
                    <a:pt x="1274" y="0"/>
                    <a:pt x="0" y="1130"/>
                    <a:pt x="0" y="2666"/>
                  </a:cubicBezTo>
                  <a:lnTo>
                    <a:pt x="0" y="18546"/>
                  </a:lnTo>
                  <a:cubicBezTo>
                    <a:pt x="0" y="20096"/>
                    <a:pt x="1274" y="21357"/>
                    <a:pt x="2811" y="21357"/>
                  </a:cubicBezTo>
                  <a:lnTo>
                    <a:pt x="15316" y="21357"/>
                  </a:lnTo>
                  <a:cubicBezTo>
                    <a:pt x="16865" y="21357"/>
                    <a:pt x="18127" y="20096"/>
                    <a:pt x="18127" y="1854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46" name="Google Shape;46;p5"/>
          <p:cNvSpPr/>
          <p:nvPr/>
        </p:nvSpPr>
        <p:spPr>
          <a:xfrm>
            <a:off x="269479" y="257680"/>
            <a:ext cx="11647785" cy="6331539"/>
          </a:xfrm>
          <a:custGeom>
            <a:rect b="b" l="l" r="r" t="t"/>
            <a:pathLst>
              <a:path extrusionOk="0" h="6331539" w="11647785">
                <a:moveTo>
                  <a:pt x="11647785" y="6331540"/>
                </a:moveTo>
                <a:lnTo>
                  <a:pt x="2701721" y="6331540"/>
                </a:lnTo>
                <a:cubicBezTo>
                  <a:pt x="2699098" y="6331540"/>
                  <a:pt x="2696969" y="6329411"/>
                  <a:pt x="2696969" y="6326788"/>
                </a:cubicBezTo>
                <a:cubicBezTo>
                  <a:pt x="2696969" y="6324165"/>
                  <a:pt x="2699098" y="6322036"/>
                  <a:pt x="2701721" y="6322036"/>
                </a:cubicBezTo>
                <a:lnTo>
                  <a:pt x="11638281" y="6322036"/>
                </a:lnTo>
                <a:lnTo>
                  <a:pt x="11638281" y="9504"/>
                </a:lnTo>
                <a:lnTo>
                  <a:pt x="9504" y="9504"/>
                </a:lnTo>
                <a:lnTo>
                  <a:pt x="9504" y="6322036"/>
                </a:lnTo>
                <a:lnTo>
                  <a:pt x="616696" y="6322036"/>
                </a:lnTo>
                <a:cubicBezTo>
                  <a:pt x="619319" y="6322036"/>
                  <a:pt x="621448" y="6324165"/>
                  <a:pt x="621448" y="6326788"/>
                </a:cubicBezTo>
                <a:cubicBezTo>
                  <a:pt x="621448" y="6329411"/>
                  <a:pt x="619319" y="6331540"/>
                  <a:pt x="616696" y="6331540"/>
                </a:cubicBezTo>
                <a:lnTo>
                  <a:pt x="0" y="6331540"/>
                </a:lnTo>
                <a:lnTo>
                  <a:pt x="0" y="0"/>
                </a:lnTo>
                <a:lnTo>
                  <a:pt x="11647785" y="0"/>
                </a:lnTo>
                <a:lnTo>
                  <a:pt x="11647785" y="63315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1019174" y="533488"/>
            <a:ext cx="8330772" cy="8408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Verdana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lussfolie">
  <p:cSld name="Abschlussfolie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84787" y="-627015"/>
            <a:ext cx="10703154" cy="756339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>
            <p:ph type="ctrTitle"/>
          </p:nvPr>
        </p:nvSpPr>
        <p:spPr>
          <a:xfrm>
            <a:off x="1017457" y="1152000"/>
            <a:ext cx="687876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89" y="5734050"/>
            <a:ext cx="222923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1017456" y="2388247"/>
            <a:ext cx="6878767" cy="755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000"/>
            </a:lvl2pPr>
            <a:lvl3pPr lvl="2" algn="ctr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53" name="Google Shape;5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89" y="5734050"/>
            <a:ext cx="222923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6263" y="453524"/>
            <a:ext cx="1702800" cy="96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 hell">
  <p:cSld name="Leer hell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idx="10" type="dt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 dunkel">
  <p:cSld name="Leer dunkel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/>
          <p:nvPr>
            <p:ph idx="10" type="dt"/>
          </p:nvPr>
        </p:nvSpPr>
        <p:spPr>
          <a:xfrm>
            <a:off x="818403" y="6434148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1972067" y="6434148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1531078" y="6417336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itat mit Bild">
  <p:cSld name="Zitat mit Bild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idx="1" type="body"/>
          </p:nvPr>
        </p:nvSpPr>
        <p:spPr>
          <a:xfrm>
            <a:off x="1019175" y="934544"/>
            <a:ext cx="4756150" cy="5226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240"/>
              <a:buNone/>
              <a:defRPr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8181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8181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8181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860"/>
              <a:buNone/>
              <a:defRPr sz="2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9" name="Google Shape;69;p9"/>
          <p:cNvGrpSpPr/>
          <p:nvPr/>
        </p:nvGrpSpPr>
        <p:grpSpPr>
          <a:xfrm>
            <a:off x="987425" y="6568750"/>
            <a:ext cx="1874045" cy="131707"/>
            <a:chOff x="436104" y="6563646"/>
            <a:chExt cx="1940292" cy="136362"/>
          </a:xfrm>
        </p:grpSpPr>
        <p:sp>
          <p:nvSpPr>
            <p:cNvPr id="70" name="Google Shape;70;p9"/>
            <p:cNvSpPr/>
            <p:nvPr/>
          </p:nvSpPr>
          <p:spPr>
            <a:xfrm>
              <a:off x="436104" y="6563646"/>
              <a:ext cx="1890036" cy="136362"/>
            </a:xfrm>
            <a:custGeom>
              <a:rect b="b" l="l" r="r" t="t"/>
              <a:pathLst>
                <a:path extrusionOk="0" h="136362" w="1890036">
                  <a:moveTo>
                    <a:pt x="1871359" y="61443"/>
                  </a:moveTo>
                  <a:lnTo>
                    <a:pt x="1841529" y="61443"/>
                  </a:lnTo>
                  <a:lnTo>
                    <a:pt x="1841529" y="60878"/>
                  </a:lnTo>
                  <a:cubicBezTo>
                    <a:pt x="1841529" y="49767"/>
                    <a:pt x="1847860" y="43567"/>
                    <a:pt x="1856582" y="43567"/>
                  </a:cubicBezTo>
                  <a:cubicBezTo>
                    <a:pt x="1865304" y="43567"/>
                    <a:pt x="1871359" y="49898"/>
                    <a:pt x="1871359" y="60878"/>
                  </a:cubicBezTo>
                  <a:lnTo>
                    <a:pt x="1871359" y="61443"/>
                  </a:lnTo>
                  <a:close/>
                  <a:moveTo>
                    <a:pt x="1890037" y="71136"/>
                  </a:moveTo>
                  <a:lnTo>
                    <a:pt x="1890037" y="63269"/>
                  </a:lnTo>
                  <a:cubicBezTo>
                    <a:pt x="1890037" y="42306"/>
                    <a:pt x="1878242" y="27556"/>
                    <a:pt x="1856582" y="27556"/>
                  </a:cubicBezTo>
                  <a:cubicBezTo>
                    <a:pt x="1835066" y="27556"/>
                    <a:pt x="1822838" y="41321"/>
                    <a:pt x="1822838" y="63269"/>
                  </a:cubicBezTo>
                  <a:lnTo>
                    <a:pt x="1822838" y="73658"/>
                  </a:lnTo>
                  <a:cubicBezTo>
                    <a:pt x="1822838" y="101359"/>
                    <a:pt x="1842790" y="108951"/>
                    <a:pt x="1856858" y="108951"/>
                  </a:cubicBezTo>
                  <a:cubicBezTo>
                    <a:pt x="1869520" y="108951"/>
                    <a:pt x="1875010" y="108241"/>
                    <a:pt x="1884139" y="106560"/>
                  </a:cubicBezTo>
                  <a:cubicBezTo>
                    <a:pt x="1886661" y="106140"/>
                    <a:pt x="1887082" y="105155"/>
                    <a:pt x="1887082" y="102909"/>
                  </a:cubicBezTo>
                  <a:lnTo>
                    <a:pt x="1887082" y="93636"/>
                  </a:lnTo>
                  <a:cubicBezTo>
                    <a:pt x="1887082" y="92230"/>
                    <a:pt x="1885965" y="91534"/>
                    <a:pt x="1884560" y="91534"/>
                  </a:cubicBezTo>
                  <a:lnTo>
                    <a:pt x="1884139" y="91534"/>
                  </a:lnTo>
                  <a:cubicBezTo>
                    <a:pt x="1878242" y="92099"/>
                    <a:pt x="1868535" y="92940"/>
                    <a:pt x="1858263" y="92940"/>
                  </a:cubicBezTo>
                  <a:cubicBezTo>
                    <a:pt x="1844760" y="92940"/>
                    <a:pt x="1841384" y="83233"/>
                    <a:pt x="1841384" y="75064"/>
                  </a:cubicBezTo>
                  <a:lnTo>
                    <a:pt x="1841384" y="74643"/>
                  </a:lnTo>
                  <a:lnTo>
                    <a:pt x="1887226" y="74643"/>
                  </a:lnTo>
                  <a:cubicBezTo>
                    <a:pt x="1889196" y="74643"/>
                    <a:pt x="1890037" y="73382"/>
                    <a:pt x="1890037" y="71136"/>
                  </a:cubicBezTo>
                  <a:moveTo>
                    <a:pt x="1789934" y="114310"/>
                  </a:moveTo>
                  <a:cubicBezTo>
                    <a:pt x="1789934" y="119366"/>
                    <a:pt x="1787544" y="122322"/>
                    <a:pt x="1774041" y="122322"/>
                  </a:cubicBezTo>
                  <a:cubicBezTo>
                    <a:pt x="1760814" y="122322"/>
                    <a:pt x="1757293" y="118815"/>
                    <a:pt x="1757293" y="113036"/>
                  </a:cubicBezTo>
                  <a:lnTo>
                    <a:pt x="1757293" y="111775"/>
                  </a:lnTo>
                  <a:cubicBezTo>
                    <a:pt x="1757293" y="106705"/>
                    <a:pt x="1758712" y="104879"/>
                    <a:pt x="1760814" y="101924"/>
                  </a:cubicBezTo>
                  <a:lnTo>
                    <a:pt x="1773331" y="104879"/>
                  </a:lnTo>
                  <a:cubicBezTo>
                    <a:pt x="1788108" y="108399"/>
                    <a:pt x="1789934" y="110225"/>
                    <a:pt x="1789934" y="113324"/>
                  </a:cubicBezTo>
                  <a:lnTo>
                    <a:pt x="1789934" y="114310"/>
                  </a:lnTo>
                  <a:close/>
                  <a:moveTo>
                    <a:pt x="1788397" y="55808"/>
                  </a:moveTo>
                  <a:cubicBezTo>
                    <a:pt x="1788397" y="62849"/>
                    <a:pt x="1785022" y="66920"/>
                    <a:pt x="1773344" y="66920"/>
                  </a:cubicBezTo>
                  <a:cubicBezTo>
                    <a:pt x="1760249" y="66920"/>
                    <a:pt x="1758147" y="61010"/>
                    <a:pt x="1758147" y="55808"/>
                  </a:cubicBezTo>
                  <a:lnTo>
                    <a:pt x="1758147" y="54679"/>
                  </a:lnTo>
                  <a:cubicBezTo>
                    <a:pt x="1758147" y="48072"/>
                    <a:pt x="1761378" y="42727"/>
                    <a:pt x="1773331" y="42727"/>
                  </a:cubicBezTo>
                  <a:cubicBezTo>
                    <a:pt x="1785442" y="42727"/>
                    <a:pt x="1788397" y="47928"/>
                    <a:pt x="1788397" y="54679"/>
                  </a:cubicBezTo>
                  <a:lnTo>
                    <a:pt x="1788397" y="55808"/>
                  </a:lnTo>
                  <a:close/>
                  <a:moveTo>
                    <a:pt x="1810031" y="38235"/>
                  </a:moveTo>
                  <a:lnTo>
                    <a:pt x="1810031" y="32337"/>
                  </a:lnTo>
                  <a:cubicBezTo>
                    <a:pt x="1810031" y="30222"/>
                    <a:pt x="1808336" y="28541"/>
                    <a:pt x="1806235" y="28541"/>
                  </a:cubicBezTo>
                  <a:lnTo>
                    <a:pt x="1773331" y="28541"/>
                  </a:lnTo>
                  <a:cubicBezTo>
                    <a:pt x="1749005" y="28541"/>
                    <a:pt x="1739876" y="40336"/>
                    <a:pt x="1739876" y="54403"/>
                  </a:cubicBezTo>
                  <a:lnTo>
                    <a:pt x="1739876" y="55388"/>
                  </a:lnTo>
                  <a:cubicBezTo>
                    <a:pt x="1739876" y="62428"/>
                    <a:pt x="1741426" y="67485"/>
                    <a:pt x="1745642" y="71846"/>
                  </a:cubicBezTo>
                  <a:cubicBezTo>
                    <a:pt x="1741846" y="74512"/>
                    <a:pt x="1740021" y="78860"/>
                    <a:pt x="1740021" y="83220"/>
                  </a:cubicBezTo>
                  <a:lnTo>
                    <a:pt x="1740021" y="83365"/>
                  </a:lnTo>
                  <a:cubicBezTo>
                    <a:pt x="1740021" y="88421"/>
                    <a:pt x="1742411" y="93347"/>
                    <a:pt x="1746339" y="96302"/>
                  </a:cubicBezTo>
                  <a:cubicBezTo>
                    <a:pt x="1741846" y="100387"/>
                    <a:pt x="1739180" y="106009"/>
                    <a:pt x="1739180" y="111775"/>
                  </a:cubicBezTo>
                  <a:lnTo>
                    <a:pt x="1739180" y="113036"/>
                  </a:lnTo>
                  <a:cubicBezTo>
                    <a:pt x="1739180" y="127799"/>
                    <a:pt x="1751264" y="136362"/>
                    <a:pt x="1774041" y="136362"/>
                  </a:cubicBezTo>
                  <a:cubicBezTo>
                    <a:pt x="1797947" y="136362"/>
                    <a:pt x="1808481" y="128639"/>
                    <a:pt x="1808481" y="114310"/>
                  </a:cubicBezTo>
                  <a:lnTo>
                    <a:pt x="1808481" y="113324"/>
                  </a:lnTo>
                  <a:cubicBezTo>
                    <a:pt x="1808481" y="98272"/>
                    <a:pt x="1796121" y="95317"/>
                    <a:pt x="1776996" y="90812"/>
                  </a:cubicBezTo>
                  <a:lnTo>
                    <a:pt x="1760393" y="86872"/>
                  </a:lnTo>
                  <a:cubicBezTo>
                    <a:pt x="1757162" y="86175"/>
                    <a:pt x="1755612" y="85046"/>
                    <a:pt x="1755612" y="82235"/>
                  </a:cubicBezTo>
                  <a:cubicBezTo>
                    <a:pt x="1755612" y="80974"/>
                    <a:pt x="1756321" y="79700"/>
                    <a:pt x="1758003" y="78584"/>
                  </a:cubicBezTo>
                  <a:cubicBezTo>
                    <a:pt x="1760814" y="79700"/>
                    <a:pt x="1765884" y="80974"/>
                    <a:pt x="1773344" y="80974"/>
                  </a:cubicBezTo>
                  <a:cubicBezTo>
                    <a:pt x="1794571" y="80974"/>
                    <a:pt x="1806655" y="72962"/>
                    <a:pt x="1806655" y="55388"/>
                  </a:cubicBezTo>
                  <a:lnTo>
                    <a:pt x="1806655" y="54403"/>
                  </a:lnTo>
                  <a:cubicBezTo>
                    <a:pt x="1806655" y="49478"/>
                    <a:pt x="1805394" y="46378"/>
                    <a:pt x="1803148" y="43147"/>
                  </a:cubicBezTo>
                  <a:lnTo>
                    <a:pt x="1807785" y="41321"/>
                  </a:lnTo>
                  <a:cubicBezTo>
                    <a:pt x="1809466" y="40612"/>
                    <a:pt x="1810031" y="40336"/>
                    <a:pt x="1810031" y="38235"/>
                  </a:cubicBezTo>
                  <a:moveTo>
                    <a:pt x="1702060" y="92795"/>
                  </a:moveTo>
                  <a:cubicBezTo>
                    <a:pt x="1699380" y="93360"/>
                    <a:pt x="1693614" y="93780"/>
                    <a:pt x="1688544" y="93780"/>
                  </a:cubicBezTo>
                  <a:cubicBezTo>
                    <a:pt x="1676447" y="93780"/>
                    <a:pt x="1673491" y="85204"/>
                    <a:pt x="1673491" y="73671"/>
                  </a:cubicBezTo>
                  <a:lnTo>
                    <a:pt x="1673491" y="62835"/>
                  </a:lnTo>
                  <a:cubicBezTo>
                    <a:pt x="1673491" y="51303"/>
                    <a:pt x="1676447" y="42727"/>
                    <a:pt x="1688544" y="42727"/>
                  </a:cubicBezTo>
                  <a:cubicBezTo>
                    <a:pt x="1691920" y="42727"/>
                    <a:pt x="1698120" y="43147"/>
                    <a:pt x="1702060" y="43712"/>
                  </a:cubicBezTo>
                  <a:lnTo>
                    <a:pt x="1702060" y="92795"/>
                  </a:lnTo>
                  <a:close/>
                  <a:moveTo>
                    <a:pt x="1720594" y="101503"/>
                  </a:moveTo>
                  <a:lnTo>
                    <a:pt x="1720594" y="3651"/>
                  </a:lnTo>
                  <a:cubicBezTo>
                    <a:pt x="1720594" y="2102"/>
                    <a:pt x="1719333" y="841"/>
                    <a:pt x="1717796" y="841"/>
                  </a:cubicBezTo>
                  <a:lnTo>
                    <a:pt x="1704871" y="841"/>
                  </a:lnTo>
                  <a:cubicBezTo>
                    <a:pt x="1703321" y="841"/>
                    <a:pt x="1702060" y="2102"/>
                    <a:pt x="1702060" y="3651"/>
                  </a:cubicBezTo>
                  <a:lnTo>
                    <a:pt x="1702060" y="28541"/>
                  </a:lnTo>
                  <a:cubicBezTo>
                    <a:pt x="1696845" y="27832"/>
                    <a:pt x="1691920" y="27556"/>
                    <a:pt x="1688544" y="27556"/>
                  </a:cubicBezTo>
                  <a:cubicBezTo>
                    <a:pt x="1665912" y="27556"/>
                    <a:pt x="1654944" y="40901"/>
                    <a:pt x="1654944" y="62835"/>
                  </a:cubicBezTo>
                  <a:lnTo>
                    <a:pt x="1654944" y="73671"/>
                  </a:lnTo>
                  <a:cubicBezTo>
                    <a:pt x="1654944" y="95606"/>
                    <a:pt x="1665912" y="108951"/>
                    <a:pt x="1688544" y="108951"/>
                  </a:cubicBezTo>
                  <a:cubicBezTo>
                    <a:pt x="1697555" y="108951"/>
                    <a:pt x="1708102" y="107545"/>
                    <a:pt x="1716811" y="105299"/>
                  </a:cubicBezTo>
                  <a:cubicBezTo>
                    <a:pt x="1720042" y="104459"/>
                    <a:pt x="1720594" y="103618"/>
                    <a:pt x="1720594" y="101503"/>
                  </a:cubicBezTo>
                  <a:moveTo>
                    <a:pt x="1621069" y="61443"/>
                  </a:moveTo>
                  <a:lnTo>
                    <a:pt x="1591239" y="61443"/>
                  </a:lnTo>
                  <a:lnTo>
                    <a:pt x="1591239" y="60878"/>
                  </a:lnTo>
                  <a:cubicBezTo>
                    <a:pt x="1591239" y="49767"/>
                    <a:pt x="1597570" y="43567"/>
                    <a:pt x="1606292" y="43567"/>
                  </a:cubicBezTo>
                  <a:cubicBezTo>
                    <a:pt x="1615014" y="43567"/>
                    <a:pt x="1621069" y="49898"/>
                    <a:pt x="1621069" y="60878"/>
                  </a:cubicBezTo>
                  <a:lnTo>
                    <a:pt x="1621069" y="61443"/>
                  </a:lnTo>
                  <a:close/>
                  <a:moveTo>
                    <a:pt x="1639747" y="71136"/>
                  </a:moveTo>
                  <a:lnTo>
                    <a:pt x="1639747" y="63269"/>
                  </a:lnTo>
                  <a:cubicBezTo>
                    <a:pt x="1639747" y="42306"/>
                    <a:pt x="1627952" y="27556"/>
                    <a:pt x="1606292" y="27556"/>
                  </a:cubicBezTo>
                  <a:cubicBezTo>
                    <a:pt x="1584776" y="27556"/>
                    <a:pt x="1572548" y="41321"/>
                    <a:pt x="1572548" y="63269"/>
                  </a:cubicBezTo>
                  <a:lnTo>
                    <a:pt x="1572548" y="73658"/>
                  </a:lnTo>
                  <a:cubicBezTo>
                    <a:pt x="1572548" y="101359"/>
                    <a:pt x="1592500" y="108951"/>
                    <a:pt x="1606568" y="108951"/>
                  </a:cubicBezTo>
                  <a:cubicBezTo>
                    <a:pt x="1619230" y="108951"/>
                    <a:pt x="1624720" y="108241"/>
                    <a:pt x="1633849" y="106560"/>
                  </a:cubicBezTo>
                  <a:cubicBezTo>
                    <a:pt x="1636371" y="106140"/>
                    <a:pt x="1636792" y="105155"/>
                    <a:pt x="1636792" y="102909"/>
                  </a:cubicBezTo>
                  <a:lnTo>
                    <a:pt x="1636792" y="93636"/>
                  </a:lnTo>
                  <a:cubicBezTo>
                    <a:pt x="1636792" y="92230"/>
                    <a:pt x="1635675" y="91534"/>
                    <a:pt x="1634270" y="91534"/>
                  </a:cubicBezTo>
                  <a:lnTo>
                    <a:pt x="1633849" y="91534"/>
                  </a:lnTo>
                  <a:cubicBezTo>
                    <a:pt x="1627952" y="92099"/>
                    <a:pt x="1618245" y="92940"/>
                    <a:pt x="1607973" y="92940"/>
                  </a:cubicBezTo>
                  <a:cubicBezTo>
                    <a:pt x="1594470" y="92940"/>
                    <a:pt x="1591094" y="83233"/>
                    <a:pt x="1591094" y="75064"/>
                  </a:cubicBezTo>
                  <a:lnTo>
                    <a:pt x="1591094" y="74643"/>
                  </a:lnTo>
                  <a:lnTo>
                    <a:pt x="1636936" y="74643"/>
                  </a:lnTo>
                  <a:cubicBezTo>
                    <a:pt x="1638906" y="74643"/>
                    <a:pt x="1639747" y="73382"/>
                    <a:pt x="1639747" y="71136"/>
                  </a:cubicBezTo>
                  <a:moveTo>
                    <a:pt x="1553830" y="104879"/>
                  </a:moveTo>
                  <a:lnTo>
                    <a:pt x="1553830" y="3651"/>
                  </a:lnTo>
                  <a:cubicBezTo>
                    <a:pt x="1553830" y="2102"/>
                    <a:pt x="1552714" y="841"/>
                    <a:pt x="1551164" y="841"/>
                  </a:cubicBezTo>
                  <a:lnTo>
                    <a:pt x="1538107" y="841"/>
                  </a:lnTo>
                  <a:cubicBezTo>
                    <a:pt x="1536557" y="841"/>
                    <a:pt x="1535296" y="2102"/>
                    <a:pt x="1535296" y="3651"/>
                  </a:cubicBezTo>
                  <a:lnTo>
                    <a:pt x="1535296" y="104879"/>
                  </a:lnTo>
                  <a:cubicBezTo>
                    <a:pt x="1535296" y="106416"/>
                    <a:pt x="1536557" y="107821"/>
                    <a:pt x="1538107" y="107821"/>
                  </a:cubicBezTo>
                  <a:lnTo>
                    <a:pt x="1551164" y="107821"/>
                  </a:lnTo>
                  <a:cubicBezTo>
                    <a:pt x="1552714" y="107821"/>
                    <a:pt x="1553830" y="106416"/>
                    <a:pt x="1553830" y="104879"/>
                  </a:cubicBezTo>
                  <a:moveTo>
                    <a:pt x="1519679" y="31352"/>
                  </a:moveTo>
                  <a:cubicBezTo>
                    <a:pt x="1519679" y="29802"/>
                    <a:pt x="1518418" y="28541"/>
                    <a:pt x="1516868" y="28541"/>
                  </a:cubicBezTo>
                  <a:lnTo>
                    <a:pt x="1503220" y="28541"/>
                  </a:lnTo>
                  <a:cubicBezTo>
                    <a:pt x="1501815" y="28541"/>
                    <a:pt x="1500830" y="29802"/>
                    <a:pt x="1500698" y="31076"/>
                  </a:cubicBezTo>
                  <a:lnTo>
                    <a:pt x="1491832" y="90536"/>
                  </a:lnTo>
                  <a:cubicBezTo>
                    <a:pt x="1491701" y="91797"/>
                    <a:pt x="1491412" y="92506"/>
                    <a:pt x="1491136" y="92506"/>
                  </a:cubicBezTo>
                  <a:cubicBezTo>
                    <a:pt x="1490847" y="92506"/>
                    <a:pt x="1490427" y="91942"/>
                    <a:pt x="1490151" y="90536"/>
                  </a:cubicBezTo>
                  <a:lnTo>
                    <a:pt x="1478474" y="43304"/>
                  </a:lnTo>
                  <a:cubicBezTo>
                    <a:pt x="1477068" y="37814"/>
                    <a:pt x="1475387" y="37249"/>
                    <a:pt x="1470606" y="37249"/>
                  </a:cubicBezTo>
                  <a:lnTo>
                    <a:pt x="1460754" y="37249"/>
                  </a:lnTo>
                  <a:cubicBezTo>
                    <a:pt x="1455973" y="37249"/>
                    <a:pt x="1454292" y="37814"/>
                    <a:pt x="1452887" y="43304"/>
                  </a:cubicBezTo>
                  <a:lnTo>
                    <a:pt x="1441209" y="90536"/>
                  </a:lnTo>
                  <a:cubicBezTo>
                    <a:pt x="1440934" y="91942"/>
                    <a:pt x="1440513" y="92506"/>
                    <a:pt x="1440224" y="92506"/>
                  </a:cubicBezTo>
                  <a:cubicBezTo>
                    <a:pt x="1439948" y="92506"/>
                    <a:pt x="1439673" y="91797"/>
                    <a:pt x="1439528" y="90536"/>
                  </a:cubicBezTo>
                  <a:lnTo>
                    <a:pt x="1430662" y="31076"/>
                  </a:lnTo>
                  <a:cubicBezTo>
                    <a:pt x="1430531" y="29802"/>
                    <a:pt x="1429545" y="28541"/>
                    <a:pt x="1428140" y="28541"/>
                  </a:cubicBezTo>
                  <a:lnTo>
                    <a:pt x="1414493" y="28541"/>
                  </a:lnTo>
                  <a:cubicBezTo>
                    <a:pt x="1412956" y="28541"/>
                    <a:pt x="1411682" y="29802"/>
                    <a:pt x="1411682" y="31352"/>
                  </a:cubicBezTo>
                  <a:lnTo>
                    <a:pt x="1411682" y="31772"/>
                  </a:lnTo>
                  <a:lnTo>
                    <a:pt x="1424475" y="96434"/>
                  </a:lnTo>
                  <a:cubicBezTo>
                    <a:pt x="1426170" y="104879"/>
                    <a:pt x="1428416" y="108241"/>
                    <a:pt x="1436993" y="108241"/>
                  </a:cubicBezTo>
                  <a:lnTo>
                    <a:pt x="1440789" y="108241"/>
                  </a:lnTo>
                  <a:cubicBezTo>
                    <a:pt x="1448381" y="108241"/>
                    <a:pt x="1452322" y="104590"/>
                    <a:pt x="1454148" y="97287"/>
                  </a:cubicBezTo>
                  <a:lnTo>
                    <a:pt x="1465260" y="54259"/>
                  </a:lnTo>
                  <a:cubicBezTo>
                    <a:pt x="1465404" y="53707"/>
                    <a:pt x="1465404" y="53562"/>
                    <a:pt x="1465680" y="53562"/>
                  </a:cubicBezTo>
                  <a:cubicBezTo>
                    <a:pt x="1465956" y="53562"/>
                    <a:pt x="1465956" y="53707"/>
                    <a:pt x="1466100" y="54259"/>
                  </a:cubicBezTo>
                  <a:lnTo>
                    <a:pt x="1477213" y="97287"/>
                  </a:lnTo>
                  <a:cubicBezTo>
                    <a:pt x="1479039" y="104590"/>
                    <a:pt x="1482979" y="108241"/>
                    <a:pt x="1490571" y="108241"/>
                  </a:cubicBezTo>
                  <a:lnTo>
                    <a:pt x="1494367" y="108241"/>
                  </a:lnTo>
                  <a:cubicBezTo>
                    <a:pt x="1502945" y="108241"/>
                    <a:pt x="1505191" y="104879"/>
                    <a:pt x="1506885" y="96434"/>
                  </a:cubicBezTo>
                  <a:lnTo>
                    <a:pt x="1519679" y="31772"/>
                  </a:lnTo>
                  <a:lnTo>
                    <a:pt x="1519679" y="31352"/>
                  </a:lnTo>
                  <a:close/>
                  <a:moveTo>
                    <a:pt x="1382889" y="73947"/>
                  </a:moveTo>
                  <a:cubicBezTo>
                    <a:pt x="1382889" y="85479"/>
                    <a:pt x="1377688" y="92940"/>
                    <a:pt x="1367837" y="92940"/>
                  </a:cubicBezTo>
                  <a:cubicBezTo>
                    <a:pt x="1357985" y="92940"/>
                    <a:pt x="1352784" y="85479"/>
                    <a:pt x="1352784" y="73947"/>
                  </a:cubicBezTo>
                  <a:lnTo>
                    <a:pt x="1352784" y="62560"/>
                  </a:lnTo>
                  <a:cubicBezTo>
                    <a:pt x="1352784" y="51028"/>
                    <a:pt x="1357985" y="43567"/>
                    <a:pt x="1367837" y="43567"/>
                  </a:cubicBezTo>
                  <a:cubicBezTo>
                    <a:pt x="1377688" y="43567"/>
                    <a:pt x="1382889" y="51028"/>
                    <a:pt x="1382889" y="62560"/>
                  </a:cubicBezTo>
                  <a:lnTo>
                    <a:pt x="1382889" y="73947"/>
                  </a:lnTo>
                  <a:close/>
                  <a:moveTo>
                    <a:pt x="1401436" y="73947"/>
                  </a:moveTo>
                  <a:lnTo>
                    <a:pt x="1401436" y="62560"/>
                  </a:lnTo>
                  <a:cubicBezTo>
                    <a:pt x="1401436" y="42438"/>
                    <a:pt x="1389917" y="27556"/>
                    <a:pt x="1367837" y="27556"/>
                  </a:cubicBezTo>
                  <a:cubicBezTo>
                    <a:pt x="1345756" y="27556"/>
                    <a:pt x="1334237" y="42438"/>
                    <a:pt x="1334237" y="62560"/>
                  </a:cubicBezTo>
                  <a:lnTo>
                    <a:pt x="1334237" y="73947"/>
                  </a:lnTo>
                  <a:cubicBezTo>
                    <a:pt x="1334237" y="94056"/>
                    <a:pt x="1345756" y="108951"/>
                    <a:pt x="1367837" y="108951"/>
                  </a:cubicBezTo>
                  <a:cubicBezTo>
                    <a:pt x="1389917" y="108951"/>
                    <a:pt x="1401436" y="94056"/>
                    <a:pt x="1401436" y="73947"/>
                  </a:cubicBezTo>
                  <a:moveTo>
                    <a:pt x="1316215" y="104866"/>
                  </a:moveTo>
                  <a:lnTo>
                    <a:pt x="1316215" y="59040"/>
                  </a:lnTo>
                  <a:cubicBezTo>
                    <a:pt x="1316215" y="41177"/>
                    <a:pt x="1312148" y="27556"/>
                    <a:pt x="1291919" y="27556"/>
                  </a:cubicBezTo>
                  <a:cubicBezTo>
                    <a:pt x="1282633" y="27556"/>
                    <a:pt x="1277274" y="29106"/>
                    <a:pt x="1269117" y="34294"/>
                  </a:cubicBezTo>
                  <a:lnTo>
                    <a:pt x="1269117" y="31352"/>
                  </a:lnTo>
                  <a:cubicBezTo>
                    <a:pt x="1269117" y="29802"/>
                    <a:pt x="1267856" y="28541"/>
                    <a:pt x="1266306" y="28541"/>
                  </a:cubicBezTo>
                  <a:lnTo>
                    <a:pt x="1254090" y="28541"/>
                  </a:lnTo>
                  <a:cubicBezTo>
                    <a:pt x="1252540" y="28541"/>
                    <a:pt x="1251279" y="29802"/>
                    <a:pt x="1251279" y="31352"/>
                  </a:cubicBezTo>
                  <a:lnTo>
                    <a:pt x="1251279" y="104879"/>
                  </a:lnTo>
                  <a:cubicBezTo>
                    <a:pt x="1251279" y="106416"/>
                    <a:pt x="1252540" y="107821"/>
                    <a:pt x="1254090" y="107821"/>
                  </a:cubicBezTo>
                  <a:lnTo>
                    <a:pt x="1267015" y="107821"/>
                  </a:lnTo>
                  <a:cubicBezTo>
                    <a:pt x="1268565" y="107821"/>
                    <a:pt x="1269826" y="106416"/>
                    <a:pt x="1269826" y="104879"/>
                  </a:cubicBezTo>
                  <a:lnTo>
                    <a:pt x="1269826" y="48361"/>
                  </a:lnTo>
                  <a:cubicBezTo>
                    <a:pt x="1275737" y="45248"/>
                    <a:pt x="1280938" y="43291"/>
                    <a:pt x="1285720" y="43291"/>
                  </a:cubicBezTo>
                  <a:cubicBezTo>
                    <a:pt x="1296556" y="43291"/>
                    <a:pt x="1297686" y="46798"/>
                    <a:pt x="1297686" y="59040"/>
                  </a:cubicBezTo>
                  <a:lnTo>
                    <a:pt x="1297686" y="104866"/>
                  </a:lnTo>
                  <a:cubicBezTo>
                    <a:pt x="1297686" y="106416"/>
                    <a:pt x="1298947" y="107821"/>
                    <a:pt x="1300497" y="107821"/>
                  </a:cubicBezTo>
                  <a:lnTo>
                    <a:pt x="1313422" y="107821"/>
                  </a:lnTo>
                  <a:cubicBezTo>
                    <a:pt x="1314955" y="107821"/>
                    <a:pt x="1316215" y="106416"/>
                    <a:pt x="1316215" y="104866"/>
                  </a:cubicBezTo>
                  <a:moveTo>
                    <a:pt x="1236082" y="106560"/>
                  </a:moveTo>
                  <a:cubicBezTo>
                    <a:pt x="1236082" y="106140"/>
                    <a:pt x="1235793" y="105575"/>
                    <a:pt x="1235373" y="104879"/>
                  </a:cubicBezTo>
                  <a:lnTo>
                    <a:pt x="1199093" y="53983"/>
                  </a:lnTo>
                  <a:lnTo>
                    <a:pt x="1235097" y="7447"/>
                  </a:lnTo>
                  <a:cubicBezTo>
                    <a:pt x="1235662" y="6751"/>
                    <a:pt x="1236082" y="5897"/>
                    <a:pt x="1236082" y="5201"/>
                  </a:cubicBezTo>
                  <a:cubicBezTo>
                    <a:pt x="1236082" y="4216"/>
                    <a:pt x="1235228" y="3507"/>
                    <a:pt x="1233402" y="3507"/>
                  </a:cubicBezTo>
                  <a:lnTo>
                    <a:pt x="1217377" y="3507"/>
                  </a:lnTo>
                  <a:cubicBezTo>
                    <a:pt x="1215828" y="3507"/>
                    <a:pt x="1214842" y="3651"/>
                    <a:pt x="1214146" y="4636"/>
                  </a:cubicBezTo>
                  <a:lnTo>
                    <a:pt x="1179693" y="50883"/>
                  </a:lnTo>
                  <a:lnTo>
                    <a:pt x="1179693" y="6186"/>
                  </a:lnTo>
                  <a:cubicBezTo>
                    <a:pt x="1179693" y="4636"/>
                    <a:pt x="1178432" y="3507"/>
                    <a:pt x="1176882" y="3507"/>
                  </a:cubicBezTo>
                  <a:lnTo>
                    <a:pt x="1162972" y="3507"/>
                  </a:lnTo>
                  <a:cubicBezTo>
                    <a:pt x="1161422" y="3507"/>
                    <a:pt x="1160161" y="4636"/>
                    <a:pt x="1160161" y="6186"/>
                  </a:cubicBezTo>
                  <a:lnTo>
                    <a:pt x="1160161" y="105010"/>
                  </a:lnTo>
                  <a:cubicBezTo>
                    <a:pt x="1160161" y="106560"/>
                    <a:pt x="1161422" y="107821"/>
                    <a:pt x="1162972" y="107821"/>
                  </a:cubicBezTo>
                  <a:lnTo>
                    <a:pt x="1176882" y="107821"/>
                  </a:lnTo>
                  <a:cubicBezTo>
                    <a:pt x="1178432" y="107821"/>
                    <a:pt x="1179693" y="106560"/>
                    <a:pt x="1179693" y="105010"/>
                  </a:cubicBezTo>
                  <a:lnTo>
                    <a:pt x="1179693" y="58343"/>
                  </a:lnTo>
                  <a:lnTo>
                    <a:pt x="1211887" y="106284"/>
                  </a:lnTo>
                  <a:cubicBezTo>
                    <a:pt x="1212596" y="107401"/>
                    <a:pt x="1213437" y="107821"/>
                    <a:pt x="1215131" y="107821"/>
                  </a:cubicBezTo>
                  <a:lnTo>
                    <a:pt x="1233967" y="107821"/>
                  </a:lnTo>
                  <a:cubicBezTo>
                    <a:pt x="1235373" y="107821"/>
                    <a:pt x="1236082" y="107401"/>
                    <a:pt x="1236082" y="106560"/>
                  </a:cubicBezTo>
                  <a:moveTo>
                    <a:pt x="1084792" y="61443"/>
                  </a:moveTo>
                  <a:lnTo>
                    <a:pt x="1054975" y="61443"/>
                  </a:lnTo>
                  <a:lnTo>
                    <a:pt x="1054975" y="60878"/>
                  </a:lnTo>
                  <a:cubicBezTo>
                    <a:pt x="1054975" y="49767"/>
                    <a:pt x="1061306" y="43567"/>
                    <a:pt x="1070028" y="43567"/>
                  </a:cubicBezTo>
                  <a:cubicBezTo>
                    <a:pt x="1078749" y="43567"/>
                    <a:pt x="1084792" y="49898"/>
                    <a:pt x="1084792" y="60878"/>
                  </a:cubicBezTo>
                  <a:lnTo>
                    <a:pt x="1084792" y="61443"/>
                  </a:lnTo>
                  <a:close/>
                  <a:moveTo>
                    <a:pt x="1103483" y="71136"/>
                  </a:moveTo>
                  <a:lnTo>
                    <a:pt x="1103483" y="63269"/>
                  </a:lnTo>
                  <a:cubicBezTo>
                    <a:pt x="1103483" y="42306"/>
                    <a:pt x="1091674" y="27556"/>
                    <a:pt x="1070028" y="27556"/>
                  </a:cubicBezTo>
                  <a:cubicBezTo>
                    <a:pt x="1048512" y="27556"/>
                    <a:pt x="1036283" y="41321"/>
                    <a:pt x="1036283" y="63269"/>
                  </a:cubicBezTo>
                  <a:lnTo>
                    <a:pt x="1036283" y="73658"/>
                  </a:lnTo>
                  <a:cubicBezTo>
                    <a:pt x="1036283" y="101359"/>
                    <a:pt x="1056236" y="108951"/>
                    <a:pt x="1070303" y="108951"/>
                  </a:cubicBezTo>
                  <a:cubicBezTo>
                    <a:pt x="1082966" y="108951"/>
                    <a:pt x="1088443" y="108241"/>
                    <a:pt x="1097585" y="106560"/>
                  </a:cubicBezTo>
                  <a:cubicBezTo>
                    <a:pt x="1100107" y="106140"/>
                    <a:pt x="1100527" y="105155"/>
                    <a:pt x="1100527" y="102909"/>
                  </a:cubicBezTo>
                  <a:lnTo>
                    <a:pt x="1100527" y="93636"/>
                  </a:lnTo>
                  <a:cubicBezTo>
                    <a:pt x="1100527" y="92230"/>
                    <a:pt x="1099411" y="91534"/>
                    <a:pt x="1098005" y="91534"/>
                  </a:cubicBezTo>
                  <a:lnTo>
                    <a:pt x="1097585" y="91534"/>
                  </a:lnTo>
                  <a:cubicBezTo>
                    <a:pt x="1091674" y="92099"/>
                    <a:pt x="1081981" y="92940"/>
                    <a:pt x="1071709" y="92940"/>
                  </a:cubicBezTo>
                  <a:cubicBezTo>
                    <a:pt x="1058206" y="92940"/>
                    <a:pt x="1054830" y="83233"/>
                    <a:pt x="1054830" y="75064"/>
                  </a:cubicBezTo>
                  <a:lnTo>
                    <a:pt x="1054830" y="74643"/>
                  </a:lnTo>
                  <a:lnTo>
                    <a:pt x="1100672" y="74643"/>
                  </a:lnTo>
                  <a:cubicBezTo>
                    <a:pt x="1102642" y="74643"/>
                    <a:pt x="1103483" y="73382"/>
                    <a:pt x="1103483" y="71136"/>
                  </a:cubicBezTo>
                  <a:moveTo>
                    <a:pt x="1023897" y="105444"/>
                  </a:moveTo>
                  <a:lnTo>
                    <a:pt x="1023897" y="96591"/>
                  </a:lnTo>
                  <a:cubicBezTo>
                    <a:pt x="1023897" y="95186"/>
                    <a:pt x="1022767" y="94490"/>
                    <a:pt x="1020942" y="94490"/>
                  </a:cubicBezTo>
                  <a:lnTo>
                    <a:pt x="1013494" y="94490"/>
                  </a:lnTo>
                  <a:cubicBezTo>
                    <a:pt x="1008424" y="94490"/>
                    <a:pt x="1008003" y="93636"/>
                    <a:pt x="1008003" y="86609"/>
                  </a:cubicBezTo>
                  <a:lnTo>
                    <a:pt x="1008003" y="42438"/>
                  </a:lnTo>
                  <a:lnTo>
                    <a:pt x="1020653" y="42438"/>
                  </a:lnTo>
                  <a:cubicBezTo>
                    <a:pt x="1022203" y="42438"/>
                    <a:pt x="1023477" y="41177"/>
                    <a:pt x="1023477" y="39640"/>
                  </a:cubicBezTo>
                  <a:lnTo>
                    <a:pt x="1023477" y="31352"/>
                  </a:lnTo>
                  <a:cubicBezTo>
                    <a:pt x="1023477" y="29802"/>
                    <a:pt x="1022203" y="28541"/>
                    <a:pt x="1020653" y="28541"/>
                  </a:cubicBezTo>
                  <a:lnTo>
                    <a:pt x="1008003" y="28541"/>
                  </a:lnTo>
                  <a:lnTo>
                    <a:pt x="1008003" y="14054"/>
                  </a:lnTo>
                  <a:cubicBezTo>
                    <a:pt x="1008003" y="12649"/>
                    <a:pt x="1007018" y="11952"/>
                    <a:pt x="1005757" y="11952"/>
                  </a:cubicBezTo>
                  <a:lnTo>
                    <a:pt x="1005192" y="11952"/>
                  </a:lnTo>
                  <a:lnTo>
                    <a:pt x="992123" y="14198"/>
                  </a:lnTo>
                  <a:cubicBezTo>
                    <a:pt x="990586" y="14474"/>
                    <a:pt x="989325" y="15459"/>
                    <a:pt x="989325" y="17009"/>
                  </a:cubicBezTo>
                  <a:lnTo>
                    <a:pt x="989325" y="28541"/>
                  </a:lnTo>
                  <a:lnTo>
                    <a:pt x="976098" y="28541"/>
                  </a:lnTo>
                  <a:cubicBezTo>
                    <a:pt x="974561" y="28541"/>
                    <a:pt x="973287" y="29802"/>
                    <a:pt x="973287" y="31352"/>
                  </a:cubicBezTo>
                  <a:lnTo>
                    <a:pt x="973287" y="37670"/>
                  </a:lnTo>
                  <a:cubicBezTo>
                    <a:pt x="973287" y="39206"/>
                    <a:pt x="974561" y="40192"/>
                    <a:pt x="976098" y="40481"/>
                  </a:cubicBezTo>
                  <a:lnTo>
                    <a:pt x="989325" y="42438"/>
                  </a:lnTo>
                  <a:lnTo>
                    <a:pt x="989325" y="86609"/>
                  </a:lnTo>
                  <a:cubicBezTo>
                    <a:pt x="989325" y="105444"/>
                    <a:pt x="995788" y="108951"/>
                    <a:pt x="1011655" y="108951"/>
                  </a:cubicBezTo>
                  <a:cubicBezTo>
                    <a:pt x="1014755" y="108951"/>
                    <a:pt x="1017842" y="108530"/>
                    <a:pt x="1021217" y="107966"/>
                  </a:cubicBezTo>
                  <a:cubicBezTo>
                    <a:pt x="1023043" y="107690"/>
                    <a:pt x="1023897" y="106849"/>
                    <a:pt x="1023897" y="105444"/>
                  </a:cubicBezTo>
                  <a:moveTo>
                    <a:pt x="944613" y="90247"/>
                  </a:moveTo>
                  <a:cubicBezTo>
                    <a:pt x="940541" y="92519"/>
                    <a:pt x="935327" y="94201"/>
                    <a:pt x="930270" y="94201"/>
                  </a:cubicBezTo>
                  <a:cubicBezTo>
                    <a:pt x="923229" y="94201"/>
                    <a:pt x="920129" y="92375"/>
                    <a:pt x="920129" y="85479"/>
                  </a:cubicBezTo>
                  <a:lnTo>
                    <a:pt x="920129" y="84915"/>
                  </a:lnTo>
                  <a:cubicBezTo>
                    <a:pt x="920129" y="77034"/>
                    <a:pt x="922940" y="72949"/>
                    <a:pt x="935747" y="72949"/>
                  </a:cubicBezTo>
                  <a:lnTo>
                    <a:pt x="944613" y="72949"/>
                  </a:lnTo>
                  <a:lnTo>
                    <a:pt x="944613" y="90247"/>
                  </a:lnTo>
                  <a:close/>
                  <a:moveTo>
                    <a:pt x="963160" y="105023"/>
                  </a:moveTo>
                  <a:lnTo>
                    <a:pt x="963160" y="54403"/>
                  </a:lnTo>
                  <a:cubicBezTo>
                    <a:pt x="963160" y="36409"/>
                    <a:pt x="952205" y="27556"/>
                    <a:pt x="932240" y="27556"/>
                  </a:cubicBezTo>
                  <a:cubicBezTo>
                    <a:pt x="922520" y="27556"/>
                    <a:pt x="914376" y="28686"/>
                    <a:pt x="908754" y="29802"/>
                  </a:cubicBezTo>
                  <a:cubicBezTo>
                    <a:pt x="906929" y="30222"/>
                    <a:pt x="906088" y="31208"/>
                    <a:pt x="906088" y="32757"/>
                  </a:cubicBezTo>
                  <a:lnTo>
                    <a:pt x="906088" y="41741"/>
                  </a:lnTo>
                  <a:cubicBezTo>
                    <a:pt x="906088" y="43712"/>
                    <a:pt x="907204" y="44132"/>
                    <a:pt x="908610" y="44132"/>
                  </a:cubicBezTo>
                  <a:lnTo>
                    <a:pt x="909319" y="44132"/>
                  </a:lnTo>
                  <a:cubicBezTo>
                    <a:pt x="913956" y="43567"/>
                    <a:pt x="923229" y="43002"/>
                    <a:pt x="932240" y="43002"/>
                  </a:cubicBezTo>
                  <a:cubicBezTo>
                    <a:pt x="940541" y="43002"/>
                    <a:pt x="944613" y="45261"/>
                    <a:pt x="944613" y="54403"/>
                  </a:cubicBezTo>
                  <a:lnTo>
                    <a:pt x="944613" y="60603"/>
                  </a:lnTo>
                  <a:lnTo>
                    <a:pt x="935747" y="60603"/>
                  </a:lnTo>
                  <a:cubicBezTo>
                    <a:pt x="911276" y="60603"/>
                    <a:pt x="901451" y="68877"/>
                    <a:pt x="901451" y="84915"/>
                  </a:cubicBezTo>
                  <a:lnTo>
                    <a:pt x="901451" y="85479"/>
                  </a:lnTo>
                  <a:cubicBezTo>
                    <a:pt x="901451" y="104459"/>
                    <a:pt x="914087" y="108951"/>
                    <a:pt x="925764" y="108951"/>
                  </a:cubicBezTo>
                  <a:cubicBezTo>
                    <a:pt x="932516" y="108951"/>
                    <a:pt x="939123" y="106705"/>
                    <a:pt x="945598" y="102764"/>
                  </a:cubicBezTo>
                  <a:lnTo>
                    <a:pt x="945598" y="105023"/>
                  </a:lnTo>
                  <a:cubicBezTo>
                    <a:pt x="945598" y="106560"/>
                    <a:pt x="946859" y="107821"/>
                    <a:pt x="948409" y="107821"/>
                  </a:cubicBezTo>
                  <a:lnTo>
                    <a:pt x="960349" y="107821"/>
                  </a:lnTo>
                  <a:cubicBezTo>
                    <a:pt x="961899" y="107821"/>
                    <a:pt x="963160" y="106560"/>
                    <a:pt x="963160" y="105010"/>
                  </a:cubicBezTo>
                  <a:lnTo>
                    <a:pt x="963160" y="105023"/>
                  </a:lnTo>
                  <a:close/>
                  <a:moveTo>
                    <a:pt x="867707" y="61443"/>
                  </a:moveTo>
                  <a:lnTo>
                    <a:pt x="837877" y="61443"/>
                  </a:lnTo>
                  <a:lnTo>
                    <a:pt x="837877" y="60878"/>
                  </a:lnTo>
                  <a:cubicBezTo>
                    <a:pt x="837877" y="49767"/>
                    <a:pt x="844208" y="43567"/>
                    <a:pt x="852930" y="43567"/>
                  </a:cubicBezTo>
                  <a:cubicBezTo>
                    <a:pt x="861652" y="43567"/>
                    <a:pt x="867707" y="49898"/>
                    <a:pt x="867707" y="60878"/>
                  </a:cubicBezTo>
                  <a:lnTo>
                    <a:pt x="867707" y="61443"/>
                  </a:lnTo>
                  <a:close/>
                  <a:moveTo>
                    <a:pt x="886385" y="71136"/>
                  </a:moveTo>
                  <a:lnTo>
                    <a:pt x="886385" y="63269"/>
                  </a:lnTo>
                  <a:cubicBezTo>
                    <a:pt x="886385" y="42306"/>
                    <a:pt x="874590" y="27556"/>
                    <a:pt x="852930" y="27556"/>
                  </a:cubicBezTo>
                  <a:cubicBezTo>
                    <a:pt x="831415" y="27556"/>
                    <a:pt x="819186" y="41321"/>
                    <a:pt x="819186" y="63269"/>
                  </a:cubicBezTo>
                  <a:lnTo>
                    <a:pt x="819186" y="73658"/>
                  </a:lnTo>
                  <a:cubicBezTo>
                    <a:pt x="819186" y="101359"/>
                    <a:pt x="839138" y="108951"/>
                    <a:pt x="853206" y="108951"/>
                  </a:cubicBezTo>
                  <a:cubicBezTo>
                    <a:pt x="865868" y="108951"/>
                    <a:pt x="871359" y="108241"/>
                    <a:pt x="880488" y="106560"/>
                  </a:cubicBezTo>
                  <a:cubicBezTo>
                    <a:pt x="883010" y="106140"/>
                    <a:pt x="883443" y="105155"/>
                    <a:pt x="883443" y="102909"/>
                  </a:cubicBezTo>
                  <a:lnTo>
                    <a:pt x="883443" y="93636"/>
                  </a:lnTo>
                  <a:cubicBezTo>
                    <a:pt x="883443" y="92230"/>
                    <a:pt x="882313" y="91534"/>
                    <a:pt x="880908" y="91534"/>
                  </a:cubicBezTo>
                  <a:lnTo>
                    <a:pt x="880488" y="91534"/>
                  </a:lnTo>
                  <a:cubicBezTo>
                    <a:pt x="874590" y="92099"/>
                    <a:pt x="864883" y="92940"/>
                    <a:pt x="854624" y="92940"/>
                  </a:cubicBezTo>
                  <a:cubicBezTo>
                    <a:pt x="841108" y="92940"/>
                    <a:pt x="837733" y="83233"/>
                    <a:pt x="837733" y="75064"/>
                  </a:cubicBezTo>
                  <a:lnTo>
                    <a:pt x="837733" y="74643"/>
                  </a:lnTo>
                  <a:lnTo>
                    <a:pt x="883574" y="74643"/>
                  </a:lnTo>
                  <a:cubicBezTo>
                    <a:pt x="885545" y="74643"/>
                    <a:pt x="886385" y="73382"/>
                    <a:pt x="886385" y="71136"/>
                  </a:cubicBezTo>
                  <a:moveTo>
                    <a:pt x="810175" y="40481"/>
                  </a:moveTo>
                  <a:lnTo>
                    <a:pt x="810175" y="30367"/>
                  </a:lnTo>
                  <a:cubicBezTo>
                    <a:pt x="810175" y="28817"/>
                    <a:pt x="808914" y="27556"/>
                    <a:pt x="807364" y="27556"/>
                  </a:cubicBezTo>
                  <a:cubicBezTo>
                    <a:pt x="801742" y="27556"/>
                    <a:pt x="794150" y="28962"/>
                    <a:pt x="787267" y="34294"/>
                  </a:cubicBezTo>
                  <a:lnTo>
                    <a:pt x="787267" y="31352"/>
                  </a:lnTo>
                  <a:cubicBezTo>
                    <a:pt x="787267" y="29802"/>
                    <a:pt x="785993" y="28541"/>
                    <a:pt x="784457" y="28541"/>
                  </a:cubicBezTo>
                  <a:lnTo>
                    <a:pt x="772228" y="28541"/>
                  </a:lnTo>
                  <a:cubicBezTo>
                    <a:pt x="770678" y="28541"/>
                    <a:pt x="769417" y="29802"/>
                    <a:pt x="769417" y="31352"/>
                  </a:cubicBezTo>
                  <a:lnTo>
                    <a:pt x="769417" y="104879"/>
                  </a:lnTo>
                  <a:cubicBezTo>
                    <a:pt x="769417" y="106416"/>
                    <a:pt x="770678" y="107821"/>
                    <a:pt x="772228" y="107821"/>
                  </a:cubicBezTo>
                  <a:lnTo>
                    <a:pt x="785153" y="107821"/>
                  </a:lnTo>
                  <a:cubicBezTo>
                    <a:pt x="786703" y="107821"/>
                    <a:pt x="787964" y="106416"/>
                    <a:pt x="787964" y="104879"/>
                  </a:cubicBezTo>
                  <a:lnTo>
                    <a:pt x="787964" y="48361"/>
                  </a:lnTo>
                  <a:cubicBezTo>
                    <a:pt x="793874" y="45275"/>
                    <a:pt x="799772" y="43304"/>
                    <a:pt x="807364" y="43304"/>
                  </a:cubicBezTo>
                  <a:cubicBezTo>
                    <a:pt x="808914" y="43304"/>
                    <a:pt x="810175" y="42030"/>
                    <a:pt x="810175" y="40494"/>
                  </a:cubicBezTo>
                  <a:lnTo>
                    <a:pt x="810175" y="40481"/>
                  </a:lnTo>
                  <a:close/>
                  <a:moveTo>
                    <a:pt x="751829" y="103474"/>
                  </a:moveTo>
                  <a:lnTo>
                    <a:pt x="751829" y="94056"/>
                  </a:lnTo>
                  <a:cubicBezTo>
                    <a:pt x="751829" y="92375"/>
                    <a:pt x="751120" y="91114"/>
                    <a:pt x="749018" y="91114"/>
                  </a:cubicBezTo>
                  <a:lnTo>
                    <a:pt x="748729" y="91114"/>
                  </a:lnTo>
                  <a:cubicBezTo>
                    <a:pt x="743816" y="91534"/>
                    <a:pt x="734254" y="92230"/>
                    <a:pt x="726793" y="92230"/>
                  </a:cubicBezTo>
                  <a:cubicBezTo>
                    <a:pt x="714985" y="92230"/>
                    <a:pt x="706408" y="85479"/>
                    <a:pt x="706408" y="65935"/>
                  </a:cubicBezTo>
                  <a:lnTo>
                    <a:pt x="706408" y="45261"/>
                  </a:lnTo>
                  <a:cubicBezTo>
                    <a:pt x="706408" y="25284"/>
                    <a:pt x="714985" y="18966"/>
                    <a:pt x="726793" y="18966"/>
                  </a:cubicBezTo>
                  <a:cubicBezTo>
                    <a:pt x="734254" y="18966"/>
                    <a:pt x="743816" y="19662"/>
                    <a:pt x="748729" y="20083"/>
                  </a:cubicBezTo>
                  <a:lnTo>
                    <a:pt x="749018" y="20083"/>
                  </a:lnTo>
                  <a:cubicBezTo>
                    <a:pt x="751120" y="20083"/>
                    <a:pt x="751829" y="18822"/>
                    <a:pt x="751829" y="17141"/>
                  </a:cubicBezTo>
                  <a:lnTo>
                    <a:pt x="751829" y="7723"/>
                  </a:lnTo>
                  <a:cubicBezTo>
                    <a:pt x="751829" y="5753"/>
                    <a:pt x="750568" y="5057"/>
                    <a:pt x="748729" y="4492"/>
                  </a:cubicBezTo>
                  <a:cubicBezTo>
                    <a:pt x="746627" y="3927"/>
                    <a:pt x="737341" y="2246"/>
                    <a:pt x="726517" y="2246"/>
                  </a:cubicBezTo>
                  <a:cubicBezTo>
                    <a:pt x="709639" y="2246"/>
                    <a:pt x="686744" y="9969"/>
                    <a:pt x="686744" y="45261"/>
                  </a:cubicBezTo>
                  <a:lnTo>
                    <a:pt x="686744" y="65935"/>
                  </a:lnTo>
                  <a:cubicBezTo>
                    <a:pt x="686744" y="100663"/>
                    <a:pt x="709639" y="108951"/>
                    <a:pt x="726517" y="108951"/>
                  </a:cubicBezTo>
                  <a:cubicBezTo>
                    <a:pt x="737341" y="108951"/>
                    <a:pt x="746627" y="107269"/>
                    <a:pt x="748729" y="106705"/>
                  </a:cubicBezTo>
                  <a:cubicBezTo>
                    <a:pt x="750568" y="106140"/>
                    <a:pt x="751829" y="105444"/>
                    <a:pt x="751829" y="103474"/>
                  </a:cubicBezTo>
                  <a:moveTo>
                    <a:pt x="630473" y="105010"/>
                  </a:moveTo>
                  <a:lnTo>
                    <a:pt x="630473" y="89144"/>
                  </a:lnTo>
                  <a:cubicBezTo>
                    <a:pt x="630473" y="87594"/>
                    <a:pt x="629212" y="86464"/>
                    <a:pt x="627676" y="86464"/>
                  </a:cubicBezTo>
                  <a:lnTo>
                    <a:pt x="615171" y="86464"/>
                  </a:lnTo>
                  <a:cubicBezTo>
                    <a:pt x="613621" y="86464"/>
                    <a:pt x="612360" y="87594"/>
                    <a:pt x="612360" y="89144"/>
                  </a:cubicBezTo>
                  <a:lnTo>
                    <a:pt x="612360" y="105010"/>
                  </a:lnTo>
                  <a:cubicBezTo>
                    <a:pt x="612360" y="106560"/>
                    <a:pt x="613621" y="107821"/>
                    <a:pt x="615171" y="107821"/>
                  </a:cubicBezTo>
                  <a:lnTo>
                    <a:pt x="627676" y="107821"/>
                  </a:lnTo>
                  <a:cubicBezTo>
                    <a:pt x="629212" y="107821"/>
                    <a:pt x="630473" y="106560"/>
                    <a:pt x="630473" y="105010"/>
                  </a:cubicBezTo>
                  <a:moveTo>
                    <a:pt x="606292" y="17272"/>
                  </a:moveTo>
                  <a:lnTo>
                    <a:pt x="606292" y="6186"/>
                  </a:lnTo>
                  <a:cubicBezTo>
                    <a:pt x="606292" y="4636"/>
                    <a:pt x="605031" y="3507"/>
                    <a:pt x="603481" y="3507"/>
                  </a:cubicBezTo>
                  <a:lnTo>
                    <a:pt x="534745" y="3507"/>
                  </a:lnTo>
                  <a:cubicBezTo>
                    <a:pt x="533195" y="3507"/>
                    <a:pt x="531934" y="4636"/>
                    <a:pt x="531934" y="6186"/>
                  </a:cubicBezTo>
                  <a:lnTo>
                    <a:pt x="531934" y="17272"/>
                  </a:lnTo>
                  <a:cubicBezTo>
                    <a:pt x="531934" y="18822"/>
                    <a:pt x="533195" y="19807"/>
                    <a:pt x="534745" y="19807"/>
                  </a:cubicBezTo>
                  <a:lnTo>
                    <a:pt x="559347" y="19807"/>
                  </a:lnTo>
                  <a:lnTo>
                    <a:pt x="559347" y="105023"/>
                  </a:lnTo>
                  <a:cubicBezTo>
                    <a:pt x="559347" y="106560"/>
                    <a:pt x="560608" y="107821"/>
                    <a:pt x="562158" y="107821"/>
                  </a:cubicBezTo>
                  <a:lnTo>
                    <a:pt x="576068" y="107821"/>
                  </a:lnTo>
                  <a:cubicBezTo>
                    <a:pt x="577618" y="107821"/>
                    <a:pt x="578879" y="106560"/>
                    <a:pt x="578879" y="105023"/>
                  </a:cubicBezTo>
                  <a:lnTo>
                    <a:pt x="578879" y="19807"/>
                  </a:lnTo>
                  <a:lnTo>
                    <a:pt x="603481" y="19807"/>
                  </a:lnTo>
                  <a:cubicBezTo>
                    <a:pt x="605031" y="19807"/>
                    <a:pt x="606292" y="18822"/>
                    <a:pt x="606292" y="17272"/>
                  </a:cubicBezTo>
                  <a:moveTo>
                    <a:pt x="515738" y="105023"/>
                  </a:moveTo>
                  <a:lnTo>
                    <a:pt x="515738" y="6173"/>
                  </a:lnTo>
                  <a:cubicBezTo>
                    <a:pt x="515738" y="4636"/>
                    <a:pt x="514477" y="3507"/>
                    <a:pt x="512927" y="3507"/>
                  </a:cubicBezTo>
                  <a:lnTo>
                    <a:pt x="499030" y="3507"/>
                  </a:lnTo>
                  <a:cubicBezTo>
                    <a:pt x="497480" y="3507"/>
                    <a:pt x="496219" y="4636"/>
                    <a:pt x="496219" y="6173"/>
                  </a:cubicBezTo>
                  <a:lnTo>
                    <a:pt x="496219" y="105023"/>
                  </a:lnTo>
                  <a:cubicBezTo>
                    <a:pt x="496219" y="106560"/>
                    <a:pt x="497480" y="107821"/>
                    <a:pt x="499030" y="107821"/>
                  </a:cubicBezTo>
                  <a:lnTo>
                    <a:pt x="512927" y="107821"/>
                  </a:lnTo>
                  <a:cubicBezTo>
                    <a:pt x="514477" y="107821"/>
                    <a:pt x="515738" y="106560"/>
                    <a:pt x="515738" y="105023"/>
                  </a:cubicBezTo>
                  <a:moveTo>
                    <a:pt x="437137" y="104866"/>
                  </a:moveTo>
                  <a:lnTo>
                    <a:pt x="437137" y="59040"/>
                  </a:lnTo>
                  <a:cubicBezTo>
                    <a:pt x="437137" y="41177"/>
                    <a:pt x="433065" y="27556"/>
                    <a:pt x="412824" y="27556"/>
                  </a:cubicBezTo>
                  <a:cubicBezTo>
                    <a:pt x="403538" y="27556"/>
                    <a:pt x="398192" y="29106"/>
                    <a:pt x="390035" y="34294"/>
                  </a:cubicBezTo>
                  <a:lnTo>
                    <a:pt x="390035" y="31352"/>
                  </a:lnTo>
                  <a:cubicBezTo>
                    <a:pt x="390035" y="29802"/>
                    <a:pt x="388774" y="28541"/>
                    <a:pt x="387224" y="28541"/>
                  </a:cubicBezTo>
                  <a:lnTo>
                    <a:pt x="375008" y="28541"/>
                  </a:lnTo>
                  <a:cubicBezTo>
                    <a:pt x="373458" y="28541"/>
                    <a:pt x="372197" y="29802"/>
                    <a:pt x="372197" y="31352"/>
                  </a:cubicBezTo>
                  <a:lnTo>
                    <a:pt x="372197" y="104879"/>
                  </a:lnTo>
                  <a:cubicBezTo>
                    <a:pt x="372197" y="106416"/>
                    <a:pt x="373458" y="107821"/>
                    <a:pt x="375008" y="107821"/>
                  </a:cubicBezTo>
                  <a:lnTo>
                    <a:pt x="387933" y="107821"/>
                  </a:lnTo>
                  <a:cubicBezTo>
                    <a:pt x="389470" y="107821"/>
                    <a:pt x="390744" y="106416"/>
                    <a:pt x="390744" y="104879"/>
                  </a:cubicBezTo>
                  <a:lnTo>
                    <a:pt x="390744" y="48361"/>
                  </a:lnTo>
                  <a:cubicBezTo>
                    <a:pt x="396655" y="45248"/>
                    <a:pt x="401856" y="43291"/>
                    <a:pt x="406638" y="43291"/>
                  </a:cubicBezTo>
                  <a:cubicBezTo>
                    <a:pt x="417474" y="43291"/>
                    <a:pt x="418604" y="46798"/>
                    <a:pt x="418604" y="59040"/>
                  </a:cubicBezTo>
                  <a:lnTo>
                    <a:pt x="418604" y="104866"/>
                  </a:lnTo>
                  <a:cubicBezTo>
                    <a:pt x="418604" y="106416"/>
                    <a:pt x="419865" y="107821"/>
                    <a:pt x="421401" y="107821"/>
                  </a:cubicBezTo>
                  <a:lnTo>
                    <a:pt x="434326" y="107821"/>
                  </a:lnTo>
                  <a:cubicBezTo>
                    <a:pt x="435876" y="107821"/>
                    <a:pt x="437137" y="106416"/>
                    <a:pt x="437137" y="104866"/>
                  </a:cubicBezTo>
                  <a:moveTo>
                    <a:pt x="336903" y="114310"/>
                  </a:moveTo>
                  <a:cubicBezTo>
                    <a:pt x="336903" y="119366"/>
                    <a:pt x="334513" y="122322"/>
                    <a:pt x="321010" y="122322"/>
                  </a:cubicBezTo>
                  <a:cubicBezTo>
                    <a:pt x="307783" y="122322"/>
                    <a:pt x="304262" y="118815"/>
                    <a:pt x="304262" y="113036"/>
                  </a:cubicBezTo>
                  <a:lnTo>
                    <a:pt x="304262" y="111775"/>
                  </a:lnTo>
                  <a:cubicBezTo>
                    <a:pt x="304262" y="106705"/>
                    <a:pt x="305668" y="104879"/>
                    <a:pt x="307783" y="101924"/>
                  </a:cubicBezTo>
                  <a:lnTo>
                    <a:pt x="320300" y="104879"/>
                  </a:lnTo>
                  <a:cubicBezTo>
                    <a:pt x="335077" y="108399"/>
                    <a:pt x="336903" y="110225"/>
                    <a:pt x="336903" y="113324"/>
                  </a:cubicBezTo>
                  <a:lnTo>
                    <a:pt x="336903" y="114310"/>
                  </a:lnTo>
                  <a:close/>
                  <a:moveTo>
                    <a:pt x="335353" y="55808"/>
                  </a:moveTo>
                  <a:cubicBezTo>
                    <a:pt x="335353" y="62849"/>
                    <a:pt x="331977" y="66920"/>
                    <a:pt x="320300" y="66920"/>
                  </a:cubicBezTo>
                  <a:cubicBezTo>
                    <a:pt x="307218" y="66920"/>
                    <a:pt x="305103" y="61010"/>
                    <a:pt x="305103" y="55808"/>
                  </a:cubicBezTo>
                  <a:lnTo>
                    <a:pt x="305103" y="54679"/>
                  </a:lnTo>
                  <a:cubicBezTo>
                    <a:pt x="305103" y="48072"/>
                    <a:pt x="308347" y="42727"/>
                    <a:pt x="320300" y="42727"/>
                  </a:cubicBezTo>
                  <a:cubicBezTo>
                    <a:pt x="332398" y="42727"/>
                    <a:pt x="335353" y="47928"/>
                    <a:pt x="335353" y="54679"/>
                  </a:cubicBezTo>
                  <a:lnTo>
                    <a:pt x="335353" y="55808"/>
                  </a:lnTo>
                  <a:close/>
                  <a:moveTo>
                    <a:pt x="356987" y="38235"/>
                  </a:moveTo>
                  <a:lnTo>
                    <a:pt x="356987" y="32337"/>
                  </a:lnTo>
                  <a:cubicBezTo>
                    <a:pt x="356987" y="30222"/>
                    <a:pt x="355305" y="28541"/>
                    <a:pt x="353191" y="28541"/>
                  </a:cubicBezTo>
                  <a:lnTo>
                    <a:pt x="320300" y="28541"/>
                  </a:lnTo>
                  <a:cubicBezTo>
                    <a:pt x="295974" y="28541"/>
                    <a:pt x="286845" y="40336"/>
                    <a:pt x="286845" y="54403"/>
                  </a:cubicBezTo>
                  <a:lnTo>
                    <a:pt x="286845" y="55388"/>
                  </a:lnTo>
                  <a:cubicBezTo>
                    <a:pt x="286845" y="62428"/>
                    <a:pt x="288382" y="67485"/>
                    <a:pt x="292598" y="71846"/>
                  </a:cubicBezTo>
                  <a:cubicBezTo>
                    <a:pt x="288815" y="74512"/>
                    <a:pt x="286990" y="78860"/>
                    <a:pt x="286990" y="83220"/>
                  </a:cubicBezTo>
                  <a:lnTo>
                    <a:pt x="286990" y="83365"/>
                  </a:lnTo>
                  <a:cubicBezTo>
                    <a:pt x="286990" y="88421"/>
                    <a:pt x="289367" y="93347"/>
                    <a:pt x="293308" y="96302"/>
                  </a:cubicBezTo>
                  <a:cubicBezTo>
                    <a:pt x="288815" y="100387"/>
                    <a:pt x="286136" y="106009"/>
                    <a:pt x="286136" y="111775"/>
                  </a:cubicBezTo>
                  <a:lnTo>
                    <a:pt x="286136" y="113036"/>
                  </a:lnTo>
                  <a:cubicBezTo>
                    <a:pt x="286136" y="127799"/>
                    <a:pt x="298220" y="136362"/>
                    <a:pt x="321010" y="136362"/>
                  </a:cubicBezTo>
                  <a:cubicBezTo>
                    <a:pt x="344902" y="136362"/>
                    <a:pt x="355450" y="128639"/>
                    <a:pt x="355450" y="114310"/>
                  </a:cubicBezTo>
                  <a:lnTo>
                    <a:pt x="355450" y="113324"/>
                  </a:lnTo>
                  <a:cubicBezTo>
                    <a:pt x="355450" y="98272"/>
                    <a:pt x="343077" y="95317"/>
                    <a:pt x="323952" y="90812"/>
                  </a:cubicBezTo>
                  <a:lnTo>
                    <a:pt x="307362" y="86872"/>
                  </a:lnTo>
                  <a:cubicBezTo>
                    <a:pt x="304118" y="86175"/>
                    <a:pt x="302568" y="85046"/>
                    <a:pt x="302568" y="82235"/>
                  </a:cubicBezTo>
                  <a:cubicBezTo>
                    <a:pt x="302568" y="80974"/>
                    <a:pt x="303277" y="79700"/>
                    <a:pt x="304972" y="78584"/>
                  </a:cubicBezTo>
                  <a:cubicBezTo>
                    <a:pt x="307783" y="79700"/>
                    <a:pt x="312840" y="80974"/>
                    <a:pt x="320300" y="80974"/>
                  </a:cubicBezTo>
                  <a:cubicBezTo>
                    <a:pt x="341540" y="80974"/>
                    <a:pt x="353611" y="72962"/>
                    <a:pt x="353611" y="55388"/>
                  </a:cubicBezTo>
                  <a:lnTo>
                    <a:pt x="353611" y="54403"/>
                  </a:lnTo>
                  <a:cubicBezTo>
                    <a:pt x="353611" y="49478"/>
                    <a:pt x="352350" y="46378"/>
                    <a:pt x="350104" y="43147"/>
                  </a:cubicBezTo>
                  <a:lnTo>
                    <a:pt x="354741" y="41321"/>
                  </a:lnTo>
                  <a:cubicBezTo>
                    <a:pt x="356435" y="40612"/>
                    <a:pt x="356987" y="40336"/>
                    <a:pt x="356987" y="38235"/>
                  </a:cubicBezTo>
                  <a:moveTo>
                    <a:pt x="267142" y="104879"/>
                  </a:moveTo>
                  <a:lnTo>
                    <a:pt x="267142" y="31352"/>
                  </a:lnTo>
                  <a:cubicBezTo>
                    <a:pt x="267142" y="29802"/>
                    <a:pt x="265881" y="28541"/>
                    <a:pt x="264331" y="28541"/>
                  </a:cubicBezTo>
                  <a:lnTo>
                    <a:pt x="251407" y="28541"/>
                  </a:lnTo>
                  <a:cubicBezTo>
                    <a:pt x="249857" y="28541"/>
                    <a:pt x="248596" y="29802"/>
                    <a:pt x="248596" y="31352"/>
                  </a:cubicBezTo>
                  <a:lnTo>
                    <a:pt x="248596" y="104879"/>
                  </a:lnTo>
                  <a:cubicBezTo>
                    <a:pt x="248596" y="106416"/>
                    <a:pt x="249857" y="107821"/>
                    <a:pt x="251407" y="107821"/>
                  </a:cubicBezTo>
                  <a:lnTo>
                    <a:pt x="264331" y="107821"/>
                  </a:lnTo>
                  <a:cubicBezTo>
                    <a:pt x="265881" y="107821"/>
                    <a:pt x="267142" y="106416"/>
                    <a:pt x="267142" y="104879"/>
                  </a:cubicBezTo>
                  <a:moveTo>
                    <a:pt x="267563" y="15170"/>
                  </a:moveTo>
                  <a:lnTo>
                    <a:pt x="267563" y="2811"/>
                  </a:lnTo>
                  <a:cubicBezTo>
                    <a:pt x="267563" y="1261"/>
                    <a:pt x="266302" y="0"/>
                    <a:pt x="264752" y="0"/>
                  </a:cubicBezTo>
                  <a:lnTo>
                    <a:pt x="251131" y="0"/>
                  </a:lnTo>
                  <a:cubicBezTo>
                    <a:pt x="249581" y="0"/>
                    <a:pt x="248175" y="1261"/>
                    <a:pt x="248175" y="2811"/>
                  </a:cubicBezTo>
                  <a:lnTo>
                    <a:pt x="248175" y="15170"/>
                  </a:lnTo>
                  <a:cubicBezTo>
                    <a:pt x="248175" y="16707"/>
                    <a:pt x="249581" y="17981"/>
                    <a:pt x="251131" y="17981"/>
                  </a:cubicBezTo>
                  <a:lnTo>
                    <a:pt x="264752" y="17981"/>
                  </a:lnTo>
                  <a:cubicBezTo>
                    <a:pt x="266302" y="17981"/>
                    <a:pt x="267563" y="16707"/>
                    <a:pt x="267563" y="15170"/>
                  </a:cubicBezTo>
                  <a:moveTo>
                    <a:pt x="230587" y="87029"/>
                  </a:moveTo>
                  <a:cubicBezTo>
                    <a:pt x="230587" y="79858"/>
                    <a:pt x="228893" y="72818"/>
                    <a:pt x="217098" y="65646"/>
                  </a:cubicBezTo>
                  <a:lnTo>
                    <a:pt x="198669" y="54403"/>
                  </a:lnTo>
                  <a:cubicBezTo>
                    <a:pt x="195149" y="52288"/>
                    <a:pt x="193034" y="50883"/>
                    <a:pt x="193034" y="48637"/>
                  </a:cubicBezTo>
                  <a:cubicBezTo>
                    <a:pt x="193034" y="44276"/>
                    <a:pt x="195989" y="42727"/>
                    <a:pt x="202754" y="42727"/>
                  </a:cubicBezTo>
                  <a:cubicBezTo>
                    <a:pt x="210766" y="42727"/>
                    <a:pt x="222010" y="43843"/>
                    <a:pt x="225951" y="44408"/>
                  </a:cubicBezTo>
                  <a:lnTo>
                    <a:pt x="226502" y="44408"/>
                  </a:lnTo>
                  <a:cubicBezTo>
                    <a:pt x="227908" y="44408"/>
                    <a:pt x="228762" y="43423"/>
                    <a:pt x="228762" y="41741"/>
                  </a:cubicBezTo>
                  <a:lnTo>
                    <a:pt x="228762" y="33598"/>
                  </a:lnTo>
                  <a:cubicBezTo>
                    <a:pt x="228762" y="31904"/>
                    <a:pt x="227908" y="30787"/>
                    <a:pt x="226226" y="30367"/>
                  </a:cubicBezTo>
                  <a:cubicBezTo>
                    <a:pt x="219068" y="28817"/>
                    <a:pt x="212605" y="27556"/>
                    <a:pt x="201204" y="27556"/>
                  </a:cubicBezTo>
                  <a:cubicBezTo>
                    <a:pt x="183340" y="27556"/>
                    <a:pt x="174500" y="34583"/>
                    <a:pt x="174500" y="48637"/>
                  </a:cubicBezTo>
                  <a:cubicBezTo>
                    <a:pt x="174500" y="56794"/>
                    <a:pt x="179413" y="63821"/>
                    <a:pt x="186296" y="68037"/>
                  </a:cubicBezTo>
                  <a:lnTo>
                    <a:pt x="205565" y="79858"/>
                  </a:lnTo>
                  <a:cubicBezTo>
                    <a:pt x="210070" y="82669"/>
                    <a:pt x="211752" y="84363"/>
                    <a:pt x="211752" y="87029"/>
                  </a:cubicBezTo>
                  <a:cubicBezTo>
                    <a:pt x="211752" y="90825"/>
                    <a:pt x="210491" y="93780"/>
                    <a:pt x="201769" y="93780"/>
                  </a:cubicBezTo>
                  <a:cubicBezTo>
                    <a:pt x="197539" y="93780"/>
                    <a:pt x="184890" y="93084"/>
                    <a:pt x="178152" y="92230"/>
                  </a:cubicBezTo>
                  <a:lnTo>
                    <a:pt x="177587" y="92230"/>
                  </a:lnTo>
                  <a:cubicBezTo>
                    <a:pt x="176182" y="92230"/>
                    <a:pt x="175196" y="93360"/>
                    <a:pt x="175196" y="94490"/>
                  </a:cubicBezTo>
                  <a:lnTo>
                    <a:pt x="175196" y="102909"/>
                  </a:lnTo>
                  <a:cubicBezTo>
                    <a:pt x="175196" y="104590"/>
                    <a:pt x="176182" y="105720"/>
                    <a:pt x="177863" y="106140"/>
                  </a:cubicBezTo>
                  <a:cubicBezTo>
                    <a:pt x="185731" y="108241"/>
                    <a:pt x="197539" y="108951"/>
                    <a:pt x="203030" y="108951"/>
                  </a:cubicBezTo>
                  <a:cubicBezTo>
                    <a:pt x="221445" y="108951"/>
                    <a:pt x="230587" y="99257"/>
                    <a:pt x="230587" y="87029"/>
                  </a:cubicBezTo>
                  <a:moveTo>
                    <a:pt x="140612" y="61443"/>
                  </a:moveTo>
                  <a:lnTo>
                    <a:pt x="110782" y="61443"/>
                  </a:lnTo>
                  <a:lnTo>
                    <a:pt x="110782" y="60878"/>
                  </a:lnTo>
                  <a:cubicBezTo>
                    <a:pt x="110782" y="49767"/>
                    <a:pt x="117113" y="43567"/>
                    <a:pt x="125835" y="43567"/>
                  </a:cubicBezTo>
                  <a:cubicBezTo>
                    <a:pt x="134556" y="43567"/>
                    <a:pt x="140612" y="49898"/>
                    <a:pt x="140612" y="60878"/>
                  </a:cubicBezTo>
                  <a:lnTo>
                    <a:pt x="140612" y="61443"/>
                  </a:lnTo>
                  <a:close/>
                  <a:moveTo>
                    <a:pt x="159290" y="71136"/>
                  </a:moveTo>
                  <a:lnTo>
                    <a:pt x="159290" y="63269"/>
                  </a:lnTo>
                  <a:cubicBezTo>
                    <a:pt x="159290" y="42306"/>
                    <a:pt x="147494" y="27556"/>
                    <a:pt x="125835" y="27556"/>
                  </a:cubicBezTo>
                  <a:cubicBezTo>
                    <a:pt x="104319" y="27556"/>
                    <a:pt x="92090" y="41321"/>
                    <a:pt x="92090" y="63269"/>
                  </a:cubicBezTo>
                  <a:lnTo>
                    <a:pt x="92090" y="73658"/>
                  </a:lnTo>
                  <a:cubicBezTo>
                    <a:pt x="92090" y="101359"/>
                    <a:pt x="112043" y="108951"/>
                    <a:pt x="126110" y="108951"/>
                  </a:cubicBezTo>
                  <a:cubicBezTo>
                    <a:pt x="138773" y="108951"/>
                    <a:pt x="144263" y="108241"/>
                    <a:pt x="153392" y="106560"/>
                  </a:cubicBezTo>
                  <a:cubicBezTo>
                    <a:pt x="155914" y="106140"/>
                    <a:pt x="156348" y="105155"/>
                    <a:pt x="156348" y="102909"/>
                  </a:cubicBezTo>
                  <a:lnTo>
                    <a:pt x="156348" y="93636"/>
                  </a:lnTo>
                  <a:cubicBezTo>
                    <a:pt x="156348" y="92230"/>
                    <a:pt x="155218" y="91534"/>
                    <a:pt x="153812" y="91534"/>
                  </a:cubicBezTo>
                  <a:lnTo>
                    <a:pt x="153392" y="91534"/>
                  </a:lnTo>
                  <a:cubicBezTo>
                    <a:pt x="147494" y="92099"/>
                    <a:pt x="137801" y="92940"/>
                    <a:pt x="127529" y="92940"/>
                  </a:cubicBezTo>
                  <a:cubicBezTo>
                    <a:pt x="114013" y="92940"/>
                    <a:pt x="110637" y="83233"/>
                    <a:pt x="110637" y="75064"/>
                  </a:cubicBezTo>
                  <a:lnTo>
                    <a:pt x="110637" y="74643"/>
                  </a:lnTo>
                  <a:lnTo>
                    <a:pt x="156479" y="74643"/>
                  </a:lnTo>
                  <a:cubicBezTo>
                    <a:pt x="158449" y="74643"/>
                    <a:pt x="159290" y="73382"/>
                    <a:pt x="159290" y="71136"/>
                  </a:cubicBezTo>
                  <a:moveTo>
                    <a:pt x="56100" y="65935"/>
                  </a:moveTo>
                  <a:cubicBezTo>
                    <a:pt x="56100" y="87029"/>
                    <a:pt x="45408" y="92519"/>
                    <a:pt x="31340" y="92519"/>
                  </a:cubicBezTo>
                  <a:cubicBezTo>
                    <a:pt x="26139" y="92519"/>
                    <a:pt x="22474" y="92230"/>
                    <a:pt x="19519" y="92099"/>
                  </a:cubicBezTo>
                  <a:lnTo>
                    <a:pt x="19519" y="19098"/>
                  </a:lnTo>
                  <a:cubicBezTo>
                    <a:pt x="22474" y="18966"/>
                    <a:pt x="26139" y="18677"/>
                    <a:pt x="31340" y="18677"/>
                  </a:cubicBezTo>
                  <a:cubicBezTo>
                    <a:pt x="45408" y="18677"/>
                    <a:pt x="56100" y="24167"/>
                    <a:pt x="56100" y="45261"/>
                  </a:cubicBezTo>
                  <a:lnTo>
                    <a:pt x="56100" y="65935"/>
                  </a:lnTo>
                  <a:close/>
                  <a:moveTo>
                    <a:pt x="75488" y="65935"/>
                  </a:moveTo>
                  <a:lnTo>
                    <a:pt x="75488" y="45261"/>
                  </a:lnTo>
                  <a:cubicBezTo>
                    <a:pt x="75488" y="17416"/>
                    <a:pt x="59476" y="2246"/>
                    <a:pt x="31340" y="2246"/>
                  </a:cubicBezTo>
                  <a:cubicBezTo>
                    <a:pt x="21358" y="2246"/>
                    <a:pt x="7868" y="3231"/>
                    <a:pt x="3652" y="3927"/>
                  </a:cubicBezTo>
                  <a:cubicBezTo>
                    <a:pt x="1261" y="4348"/>
                    <a:pt x="0" y="5477"/>
                    <a:pt x="0" y="8288"/>
                  </a:cubicBezTo>
                  <a:lnTo>
                    <a:pt x="0" y="102909"/>
                  </a:lnTo>
                  <a:cubicBezTo>
                    <a:pt x="0" y="105720"/>
                    <a:pt x="1261" y="106849"/>
                    <a:pt x="3652" y="107269"/>
                  </a:cubicBezTo>
                  <a:cubicBezTo>
                    <a:pt x="7868" y="107966"/>
                    <a:pt x="21358" y="108951"/>
                    <a:pt x="31340" y="108951"/>
                  </a:cubicBezTo>
                  <a:cubicBezTo>
                    <a:pt x="59476" y="108951"/>
                    <a:pt x="75488" y="93780"/>
                    <a:pt x="75488" y="6593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2358270" y="6648637"/>
              <a:ext cx="18126" cy="21356"/>
            </a:xfrm>
            <a:custGeom>
              <a:rect b="b" l="l" r="r" t="t"/>
              <a:pathLst>
                <a:path extrusionOk="0" h="21356" w="18126">
                  <a:moveTo>
                    <a:pt x="18127" y="18546"/>
                  </a:moveTo>
                  <a:lnTo>
                    <a:pt x="18127" y="2666"/>
                  </a:lnTo>
                  <a:cubicBezTo>
                    <a:pt x="18127" y="1130"/>
                    <a:pt x="16865" y="0"/>
                    <a:pt x="15316" y="0"/>
                  </a:cubicBezTo>
                  <a:lnTo>
                    <a:pt x="2811" y="0"/>
                  </a:lnTo>
                  <a:cubicBezTo>
                    <a:pt x="1274" y="0"/>
                    <a:pt x="0" y="1130"/>
                    <a:pt x="0" y="2666"/>
                  </a:cubicBezTo>
                  <a:lnTo>
                    <a:pt x="0" y="18546"/>
                  </a:lnTo>
                  <a:cubicBezTo>
                    <a:pt x="0" y="20096"/>
                    <a:pt x="1274" y="21357"/>
                    <a:pt x="2811" y="21357"/>
                  </a:cubicBezTo>
                  <a:lnTo>
                    <a:pt x="15316" y="21357"/>
                  </a:lnTo>
                  <a:cubicBezTo>
                    <a:pt x="16865" y="21357"/>
                    <a:pt x="18127" y="20096"/>
                    <a:pt x="18127" y="1854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72" name="Google Shape;72;p9"/>
          <p:cNvSpPr/>
          <p:nvPr>
            <p:ph idx="2" type="pic"/>
          </p:nvPr>
        </p:nvSpPr>
        <p:spPr>
          <a:xfrm>
            <a:off x="5976938" y="-1"/>
            <a:ext cx="6215062" cy="6858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73" name="Google Shape;73;p9"/>
          <p:cNvSpPr/>
          <p:nvPr/>
        </p:nvSpPr>
        <p:spPr>
          <a:xfrm>
            <a:off x="269479" y="257680"/>
            <a:ext cx="11647785" cy="6331539"/>
          </a:xfrm>
          <a:custGeom>
            <a:rect b="b" l="l" r="r" t="t"/>
            <a:pathLst>
              <a:path extrusionOk="0" h="6331539" w="11647785">
                <a:moveTo>
                  <a:pt x="11647785" y="6331540"/>
                </a:moveTo>
                <a:lnTo>
                  <a:pt x="2701721" y="6331540"/>
                </a:lnTo>
                <a:cubicBezTo>
                  <a:pt x="2699098" y="6331540"/>
                  <a:pt x="2696969" y="6329411"/>
                  <a:pt x="2696969" y="6326788"/>
                </a:cubicBezTo>
                <a:cubicBezTo>
                  <a:pt x="2696969" y="6324165"/>
                  <a:pt x="2699098" y="6322036"/>
                  <a:pt x="2701721" y="6322036"/>
                </a:cubicBezTo>
                <a:lnTo>
                  <a:pt x="11638281" y="6322036"/>
                </a:lnTo>
                <a:lnTo>
                  <a:pt x="11638281" y="9504"/>
                </a:lnTo>
                <a:lnTo>
                  <a:pt x="9504" y="9504"/>
                </a:lnTo>
                <a:lnTo>
                  <a:pt x="9504" y="6322036"/>
                </a:lnTo>
                <a:lnTo>
                  <a:pt x="616696" y="6322036"/>
                </a:lnTo>
                <a:cubicBezTo>
                  <a:pt x="619319" y="6322036"/>
                  <a:pt x="621448" y="6324165"/>
                  <a:pt x="621448" y="6326788"/>
                </a:cubicBezTo>
                <a:cubicBezTo>
                  <a:pt x="621448" y="6329411"/>
                  <a:pt x="619319" y="6331540"/>
                  <a:pt x="616696" y="6331540"/>
                </a:cubicBezTo>
                <a:lnTo>
                  <a:pt x="0" y="6331540"/>
                </a:lnTo>
                <a:lnTo>
                  <a:pt x="0" y="0"/>
                </a:lnTo>
                <a:lnTo>
                  <a:pt x="11647785" y="0"/>
                </a:lnTo>
                <a:lnTo>
                  <a:pt x="11647785" y="63315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40516" y="711314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3446025" y="7020170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11533188" y="6874101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inks, 3 Fotos rechts">
  <p:cSld name="Text links, 3 Fotos rech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/>
          <p:nvPr>
            <p:ph idx="2" type="pic"/>
          </p:nvPr>
        </p:nvSpPr>
        <p:spPr>
          <a:xfrm>
            <a:off x="6094800" y="1132645"/>
            <a:ext cx="5616575" cy="50125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11784" y="2601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idx="10" type="dt"/>
          </p:nvPr>
        </p:nvSpPr>
        <p:spPr>
          <a:xfrm>
            <a:off x="818403" y="6434257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>
            <a:off x="1972067" y="6434257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1019174" y="595102"/>
            <a:ext cx="4796955" cy="7792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1022350" y="1602999"/>
            <a:ext cx="4793779" cy="4542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88619" lvl="1" marL="9144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SzPts val="1800"/>
              <a:buAutoNum type="arabicPeriod"/>
              <a:defRPr/>
            </a:lvl3pPr>
            <a:lvl4pPr indent="-228600" lvl="3" marL="18288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377189" lvl="4" marL="2286000" algn="l">
              <a:lnSpc>
                <a:spcPct val="122222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019174" y="484414"/>
            <a:ext cx="10514014" cy="12062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  <a:defRPr b="0" i="0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019174" y="1690688"/>
            <a:ext cx="10514014" cy="465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70840" lvl="1" marL="914400" marR="0" rtl="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30200" lvl="2" marL="1371600" marR="0" rtl="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AutoNum type="arabicPeriod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60679" lvl="4" marL="2286000" marR="0" rtl="0" algn="l">
              <a:lnSpc>
                <a:spcPct val="1375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18403" y="6433316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972067" y="6433316"/>
            <a:ext cx="59241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42">
          <p15:clr>
            <a:srgbClr val="F26B43"/>
          </p15:clr>
        </p15:guide>
        <p15:guide id="2" orient="horz" pos="4201">
          <p15:clr>
            <a:srgbClr val="F26B43"/>
          </p15:clr>
        </p15:guide>
        <p15:guide id="3" pos="72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Relationship Id="rId4" Type="http://schemas.openxmlformats.org/officeDocument/2006/relationships/image" Target="../media/image5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6.xml"/><Relationship Id="rId4" Type="http://schemas.openxmlformats.org/officeDocument/2006/relationships/image" Target="../media/image6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7.xml"/><Relationship Id="rId4" Type="http://schemas.openxmlformats.org/officeDocument/2006/relationships/image" Target="../media/image66.png"/><Relationship Id="rId5" Type="http://schemas.openxmlformats.org/officeDocument/2006/relationships/image" Target="../media/image54.gif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8.xml"/><Relationship Id="rId4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Relationship Id="rId7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8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5.png"/><Relationship Id="rId4" Type="http://schemas.openxmlformats.org/officeDocument/2006/relationships/image" Target="../media/image81.png"/><Relationship Id="rId5" Type="http://schemas.openxmlformats.org/officeDocument/2006/relationships/image" Target="../media/image73.png"/><Relationship Id="rId6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8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2.png"/><Relationship Id="rId4" Type="http://schemas.openxmlformats.org/officeDocument/2006/relationships/image" Target="../media/image79.png"/><Relationship Id="rId5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3.xml"/><Relationship Id="rId4" Type="http://schemas.openxmlformats.org/officeDocument/2006/relationships/image" Target="../media/image5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8.png"/><Relationship Id="rId4" Type="http://schemas.openxmlformats.org/officeDocument/2006/relationships/image" Target="../media/image8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6.png"/><Relationship Id="rId4" Type="http://schemas.openxmlformats.org/officeDocument/2006/relationships/image" Target="../media/image9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2.png"/><Relationship Id="rId4" Type="http://schemas.openxmlformats.org/officeDocument/2006/relationships/image" Target="../media/image9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4.png"/><Relationship Id="rId4" Type="http://schemas.openxmlformats.org/officeDocument/2006/relationships/image" Target="../media/image10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6.png"/><Relationship Id="rId4" Type="http://schemas.openxmlformats.org/officeDocument/2006/relationships/image" Target="../media/image8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8.png"/><Relationship Id="rId4" Type="http://schemas.openxmlformats.org/officeDocument/2006/relationships/image" Target="../media/image9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9.png"/><Relationship Id="rId4" Type="http://schemas.openxmlformats.org/officeDocument/2006/relationships/image" Target="../media/image97.png"/><Relationship Id="rId5" Type="http://schemas.openxmlformats.org/officeDocument/2006/relationships/image" Target="../media/image9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4.xml"/><Relationship Id="rId4" Type="http://schemas.openxmlformats.org/officeDocument/2006/relationships/image" Target="../media/image10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0.png"/><Relationship Id="rId4" Type="http://schemas.openxmlformats.org/officeDocument/2006/relationships/image" Target="../media/image10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comments" Target="../comments/comment9.xml"/><Relationship Id="rId4" Type="http://schemas.openxmlformats.org/officeDocument/2006/relationships/image" Target="../media/image10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8.png"/><Relationship Id="rId4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5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ctrTitle"/>
          </p:nvPr>
        </p:nvSpPr>
        <p:spPr>
          <a:xfrm>
            <a:off x="1017457" y="1152000"/>
            <a:ext cx="687876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de-DE"/>
              <a:t>Masterarbeit </a:t>
            </a:r>
            <a:r>
              <a:rPr lang="de-DE"/>
              <a:t>Verteidigung</a:t>
            </a:r>
            <a:endParaRPr/>
          </a:p>
        </p:txBody>
      </p:sp>
      <p:sp>
        <p:nvSpPr>
          <p:cNvPr id="193" name="Google Shape;193;p21"/>
          <p:cNvSpPr txBox="1"/>
          <p:nvPr>
            <p:ph idx="1" type="subTitle"/>
          </p:nvPr>
        </p:nvSpPr>
        <p:spPr>
          <a:xfrm>
            <a:off x="1017447" y="2388250"/>
            <a:ext cx="105159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 Parameterizable Test Bed for Carbon Aware Job Scheduling</a:t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9887435" y="6397778"/>
            <a:ext cx="53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</a:rPr>
              <a:t>17.12.2024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0" name="Google Shape;290;p30"/>
          <p:cNvSpPr txBox="1"/>
          <p:nvPr>
            <p:ph type="title"/>
          </p:nvPr>
        </p:nvSpPr>
        <p:spPr>
          <a:xfrm>
            <a:off x="1019175" y="572875"/>
            <a:ext cx="976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de-DE"/>
              <a:t>State of the Art - Papers</a:t>
            </a:r>
            <a:endParaRPr/>
          </a:p>
        </p:txBody>
      </p:sp>
      <p:graphicFrame>
        <p:nvGraphicFramePr>
          <p:cNvPr id="291" name="Google Shape;291;p30"/>
          <p:cNvGraphicFramePr/>
          <p:nvPr/>
        </p:nvGraphicFramePr>
        <p:xfrm>
          <a:off x="971075" y="1666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{68E36925-2E6A-4D65-AAC8-3F0A25DDDBC6}</a:tableStyleId>
              </a:tblPr>
              <a:tblGrid>
                <a:gridCol w="3676775"/>
                <a:gridCol w="2282825"/>
                <a:gridCol w="2248025"/>
                <a:gridCol w="964300"/>
              </a:tblGrid>
              <a:tr h="59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Paper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Suspend &amp; Resume Scheduling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Covers Resume Overhead costs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Phasen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Let’s Wait Awhile: How Temporal Workload Shifting Can Reduce Carbon Emissions in the Cloud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On the Limitations of Carbon-Aware Temporal and Spatial Workload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Shifting in the Cloud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The War of the Efficiencies: Understanding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the Tension between Carbon and Energy Optimization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~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Going Green for Less Green: Optimizing the Cost of Reducing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Cloud Carbon </a:t>
                      </a:r>
                      <a:r>
                        <a:rPr lang="de-DE" sz="900"/>
                        <a:t>Emissions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The Online Pause and Resume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Problem: Optimal Algorithms and An Application to Carbon-Aware Load Shifting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900"/>
                        <a:t>A Parameterizable Test Bed for Carbon Aware Job Scheduling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92" name="Google Shape;292;p30"/>
          <p:cNvSpPr/>
          <p:nvPr/>
        </p:nvSpPr>
        <p:spPr>
          <a:xfrm>
            <a:off x="896700" y="5002218"/>
            <a:ext cx="10398600" cy="52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9189158" y="1359075"/>
            <a:ext cx="2195400" cy="397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idx="12" type="sldNum"/>
          </p:nvPr>
        </p:nvSpPr>
        <p:spPr>
          <a:xfrm>
            <a:off x="11531078" y="6419049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0" name="Google Shape;300;p31"/>
          <p:cNvSpPr txBox="1"/>
          <p:nvPr>
            <p:ph type="title"/>
          </p:nvPr>
        </p:nvSpPr>
        <p:spPr>
          <a:xfrm>
            <a:off x="6019802" y="592976"/>
            <a:ext cx="4479300" cy="78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Contributions / Ablauf</a:t>
            </a:r>
            <a:endParaRPr/>
          </a:p>
        </p:txBody>
      </p:sp>
      <p:sp>
        <p:nvSpPr>
          <p:cNvPr id="301" name="Google Shape;301;p31"/>
          <p:cNvSpPr txBox="1"/>
          <p:nvPr>
            <p:ph idx="1" type="body"/>
          </p:nvPr>
        </p:nvSpPr>
        <p:spPr>
          <a:xfrm>
            <a:off x="6046950" y="1762700"/>
            <a:ext cx="6172200" cy="6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1.	</a:t>
            </a:r>
            <a:r>
              <a:rPr b="1" lang="de-DE"/>
              <a:t>Erstellen eines neuen Workload Modells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	welches Resumption Overhead und Phasen beinhaltet</a:t>
            </a:r>
            <a:endParaRPr b="1"/>
          </a:p>
        </p:txBody>
      </p:sp>
      <p:pic>
        <p:nvPicPr>
          <p:cNvPr id="302" name="Google Shape;302;p31"/>
          <p:cNvPicPr preferRelativeResize="0"/>
          <p:nvPr/>
        </p:nvPicPr>
        <p:blipFill rotWithShape="1">
          <a:blip r:embed="rId3">
            <a:alphaModFix/>
          </a:blip>
          <a:srcRect b="8625" l="0" r="0" t="0"/>
          <a:stretch/>
        </p:blipFill>
        <p:spPr>
          <a:xfrm>
            <a:off x="596025" y="152400"/>
            <a:ext cx="4811250" cy="62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 		Workload Modell		Scheduler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4" name="Google Shape;304;p31"/>
          <p:cNvSpPr txBox="1"/>
          <p:nvPr>
            <p:ph idx="1" type="body"/>
          </p:nvPr>
        </p:nvSpPr>
        <p:spPr>
          <a:xfrm>
            <a:off x="6019790" y="2486875"/>
            <a:ext cx="5990400" cy="6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2.	</a:t>
            </a:r>
            <a:r>
              <a:rPr b="1" lang="de-DE"/>
              <a:t>Neue Scheduling Algorithmen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darauf basierend implementieren in einem Testbed</a:t>
            </a:r>
            <a:endParaRPr b="1"/>
          </a:p>
        </p:txBody>
      </p:sp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6046960" y="3211050"/>
            <a:ext cx="5990400" cy="6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3. 	</a:t>
            </a:r>
            <a:r>
              <a:rPr b="1" lang="de-DE"/>
              <a:t>Evaluation gegen das bestehende Modell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2" name="Google Shape;312;p32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Leistungsmessungen von RoBERTa</a:t>
            </a:r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00" y="1666400"/>
            <a:ext cx="11520000" cy="46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8187400" y="4468700"/>
            <a:ext cx="2965800" cy="187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rgbClr val="444444"/>
                </a:solidFill>
              </a:rPr>
              <a:t>class</a:t>
            </a:r>
            <a:r>
              <a:rPr lang="de-DE" sz="1100"/>
              <a:t> </a:t>
            </a:r>
            <a:r>
              <a:rPr b="1" lang="de-DE" sz="1100">
                <a:solidFill>
                  <a:srgbClr val="880000"/>
                </a:solidFill>
              </a:rPr>
              <a:t>AddedCallbacks</a:t>
            </a:r>
            <a:r>
              <a:rPr lang="de-DE" sz="1100"/>
              <a:t>(</a:t>
            </a:r>
            <a:r>
              <a:rPr b="1" lang="de-DE" sz="1100">
                <a:solidFill>
                  <a:srgbClr val="880000"/>
                </a:solidFill>
              </a:rPr>
              <a:t>TrainerCallback</a:t>
            </a:r>
            <a:r>
              <a:rPr lang="de-DE" sz="1100"/>
              <a:t>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</a:t>
            </a:r>
            <a:r>
              <a:rPr b="1" lang="de-DE" sz="1100">
                <a:solidFill>
                  <a:srgbClr val="444444"/>
                </a:solidFill>
              </a:rPr>
              <a:t>def</a:t>
            </a:r>
            <a:r>
              <a:rPr lang="de-DE" sz="1100"/>
              <a:t> </a:t>
            </a:r>
            <a:r>
              <a:rPr b="1" lang="de-DE" sz="1100">
                <a:solidFill>
                  <a:srgbClr val="880000"/>
                </a:solidFill>
              </a:rPr>
              <a:t>on_epoch_end</a:t>
            </a:r>
            <a:r>
              <a:rPr lang="de-DE" sz="1100"/>
              <a:t>(</a:t>
            </a:r>
            <a:r>
              <a:rPr lang="de-DE" sz="1100">
                <a:solidFill>
                  <a:srgbClr val="444444"/>
                </a:solidFill>
              </a:rPr>
              <a:t>...)</a:t>
            </a:r>
            <a:r>
              <a:rPr lang="de-DE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    log.info(f“Epoch ended at {timestamp}”)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</a:t>
            </a:r>
            <a:r>
              <a:rPr b="1" lang="de-DE" sz="1100">
                <a:solidFill>
                  <a:srgbClr val="444444"/>
                </a:solidFill>
              </a:rPr>
              <a:t>def</a:t>
            </a:r>
            <a:r>
              <a:rPr lang="de-DE" sz="1100"/>
              <a:t> </a:t>
            </a:r>
            <a:r>
              <a:rPr b="1" lang="de-DE" sz="1100">
                <a:solidFill>
                  <a:srgbClr val="880000"/>
                </a:solidFill>
              </a:rPr>
              <a:t>on_save</a:t>
            </a:r>
            <a:r>
              <a:rPr lang="de-DE" sz="1100"/>
              <a:t>(</a:t>
            </a:r>
            <a:r>
              <a:rPr lang="de-DE" sz="1100">
                <a:solidFill>
                  <a:srgbClr val="444444"/>
                </a:solidFill>
              </a:rPr>
              <a:t>...</a:t>
            </a:r>
            <a:r>
              <a:rPr lang="de-DE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</a:t>
            </a:r>
            <a:r>
              <a:rPr b="1" lang="de-DE" sz="1100">
                <a:solidFill>
                  <a:srgbClr val="444444"/>
                </a:solidFill>
              </a:rPr>
              <a:t>def</a:t>
            </a:r>
            <a:r>
              <a:rPr lang="de-DE" sz="1100"/>
              <a:t> </a:t>
            </a:r>
            <a:r>
              <a:rPr b="1" lang="de-DE" sz="1100">
                <a:solidFill>
                  <a:srgbClr val="880000"/>
                </a:solidFill>
              </a:rPr>
              <a:t>on_train_begin</a:t>
            </a:r>
            <a:r>
              <a:rPr lang="de-DE" sz="1100"/>
              <a:t>(</a:t>
            </a:r>
            <a:r>
              <a:rPr lang="de-DE" sz="1100">
                <a:solidFill>
                  <a:srgbClr val="444444"/>
                </a:solidFill>
              </a:rPr>
              <a:t>...)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</a:t>
            </a:r>
            <a:r>
              <a:rPr b="1" lang="de-DE" sz="1100">
                <a:solidFill>
                  <a:srgbClr val="444444"/>
                </a:solidFill>
              </a:rPr>
              <a:t>def</a:t>
            </a:r>
            <a:r>
              <a:rPr lang="de-DE" sz="1100"/>
              <a:t> </a:t>
            </a:r>
            <a:r>
              <a:rPr b="1" lang="de-DE" sz="1100">
                <a:solidFill>
                  <a:srgbClr val="880000"/>
                </a:solidFill>
              </a:rPr>
              <a:t>on_train_end</a:t>
            </a:r>
            <a:r>
              <a:rPr lang="de-DE" sz="1100"/>
              <a:t>(</a:t>
            </a:r>
            <a:r>
              <a:rPr lang="de-DE" sz="1100">
                <a:solidFill>
                  <a:srgbClr val="444444"/>
                </a:solidFill>
              </a:rPr>
              <a:t>...)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</a:t>
            </a:r>
            <a:r>
              <a:rPr b="1" lang="de-DE" sz="1100">
                <a:solidFill>
                  <a:srgbClr val="444444"/>
                </a:solidFill>
              </a:rPr>
              <a:t>def</a:t>
            </a:r>
            <a:r>
              <a:rPr lang="de-DE" sz="1100"/>
              <a:t> </a:t>
            </a:r>
            <a:r>
              <a:rPr b="1" lang="de-DE" sz="1100">
                <a:solidFill>
                  <a:srgbClr val="880000"/>
                </a:solidFill>
              </a:rPr>
              <a:t>on_evaluate</a:t>
            </a:r>
            <a:r>
              <a:rPr lang="de-DE" sz="1100"/>
              <a:t>(</a:t>
            </a:r>
            <a:r>
              <a:rPr lang="de-DE" sz="1100">
                <a:solidFill>
                  <a:srgbClr val="444444"/>
                </a:solidFill>
              </a:rPr>
              <a:t>...</a:t>
            </a:r>
            <a:r>
              <a:rPr lang="de-DE" sz="1100">
                <a:solidFill>
                  <a:srgbClr val="880000"/>
                </a:solidFill>
              </a:rPr>
              <a:t>'</a:t>
            </a:r>
            <a:r>
              <a:rPr lang="de-DE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5" name="Google Shape;315;p32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Workload Modell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Scheduler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2" name="Google Shape;322;p33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Leistungsmessungen von RoBERTa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00" y="1737446"/>
            <a:ext cx="11520000" cy="46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Workload Modell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Scheduler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726575" y="1814625"/>
            <a:ext cx="575700" cy="385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 rot="-5400000">
            <a:off x="5037715" y="3206810"/>
            <a:ext cx="38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Nach dem Speichern suspenden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3" name="Google Shape;333;p34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Leistungsmessungen von RoBERTa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 Resume nach der 2. Epoche  </a:t>
            </a:r>
            <a:endParaRPr/>
          </a:p>
        </p:txBody>
      </p:sp>
      <p:sp>
        <p:nvSpPr>
          <p:cNvPr id="334" name="Google Shape;334;p34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Workload Modell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Scheduler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872" y="2221800"/>
            <a:ext cx="5474700" cy="21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>
            <p:ph idx="1" type="body"/>
          </p:nvPr>
        </p:nvSpPr>
        <p:spPr>
          <a:xfrm>
            <a:off x="1019175" y="1602997"/>
            <a:ext cx="10514100" cy="45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Das Programm durchläuft erneut Startphasen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Die </a:t>
            </a:r>
            <a:r>
              <a:rPr lang="de-DE"/>
              <a:t>verbleibenden</a:t>
            </a:r>
            <a:r>
              <a:rPr lang="de-DE"/>
              <a:t> 3 Epochen werden ausgeführt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3" name="Google Shape;343;p35"/>
          <p:cNvSpPr txBox="1"/>
          <p:nvPr>
            <p:ph type="title"/>
          </p:nvPr>
        </p:nvSpPr>
        <p:spPr>
          <a:xfrm>
            <a:off x="1019175" y="572875"/>
            <a:ext cx="10084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Leistungsmessungen auf Machine Learning - Zusammenfassung</a:t>
            </a:r>
            <a:endParaRPr/>
          </a:p>
        </p:txBody>
      </p:sp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1019175" y="1602997"/>
            <a:ext cx="10514100" cy="45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Es gibt (wiederkehrende) Phasen welche sich in ihrer Leistungsaufnahme unterscheiden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Das Stoppen und Wiederaufnehmen von einem Job führt zu Overhead</a:t>
            </a:r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00" y="2262675"/>
            <a:ext cx="5610449" cy="20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Workload Modell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Scheduler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3" name="Google Shape;353;p36"/>
          <p:cNvSpPr txBox="1"/>
          <p:nvPr>
            <p:ph type="title"/>
          </p:nvPr>
        </p:nvSpPr>
        <p:spPr>
          <a:xfrm>
            <a:off x="1019175" y="572875"/>
            <a:ext cx="10084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Ein neues Workload Modell </a:t>
            </a:r>
            <a:r>
              <a:rPr lang="de-DE"/>
              <a:t>- STAWP</a:t>
            </a:r>
            <a:endParaRPr/>
          </a:p>
        </p:txBody>
      </p:sp>
      <p:sp>
        <p:nvSpPr>
          <p:cNvPr id="354" name="Google Shape;354;p36"/>
          <p:cNvSpPr txBox="1"/>
          <p:nvPr>
            <p:ph idx="1" type="body"/>
          </p:nvPr>
        </p:nvSpPr>
        <p:spPr>
          <a:xfrm>
            <a:off x="1019175" y="1602997"/>
            <a:ext cx="10514100" cy="45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Es gibt (wiederkehrende) Phasen welche sich in ihrer Leistungsaufnahme unterscheiden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Das </a:t>
            </a:r>
            <a:r>
              <a:rPr lang="de-DE"/>
              <a:t>Stoppen</a:t>
            </a:r>
            <a:r>
              <a:rPr lang="de-DE"/>
              <a:t> und Wiederaufnehmen von einem Job führt zu Overhead</a:t>
            </a:r>
            <a:endParaRPr/>
          </a:p>
        </p:txBody>
      </p:sp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00" y="2262675"/>
            <a:ext cx="5610449" cy="20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 txBox="1"/>
          <p:nvPr/>
        </p:nvSpPr>
        <p:spPr>
          <a:xfrm>
            <a:off x="378425" y="4544100"/>
            <a:ext cx="3000000" cy="153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rgbClr val="008800"/>
                </a:solidFill>
              </a:rPr>
              <a:t>class</a:t>
            </a:r>
            <a:r>
              <a:rPr lang="de-DE" sz="1100"/>
              <a:t> </a:t>
            </a:r>
            <a:r>
              <a:rPr b="1" lang="de-DE" sz="1100">
                <a:solidFill>
                  <a:srgbClr val="BB0066"/>
                </a:solidFill>
              </a:rPr>
              <a:t>Stawp</a:t>
            </a:r>
            <a:r>
              <a:rPr lang="de-DE" sz="1100"/>
              <a:t>(TypedDict):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startup: List[</a:t>
            </a:r>
            <a:r>
              <a:rPr lang="de-DE" sz="1100"/>
              <a:t>Phase</a:t>
            </a:r>
            <a:r>
              <a:rPr lang="de-DE" sz="1100"/>
              <a:t>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work: List[Phase]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rgbClr val="008800"/>
                </a:solidFill>
              </a:rPr>
              <a:t>class</a:t>
            </a:r>
            <a:r>
              <a:rPr lang="de-DE" sz="1100"/>
              <a:t> </a:t>
            </a:r>
            <a:r>
              <a:rPr b="1" lang="de-DE" sz="1100">
                <a:solidFill>
                  <a:srgbClr val="BB0066"/>
                </a:solidFill>
              </a:rPr>
              <a:t>Phase</a:t>
            </a:r>
            <a:r>
              <a:rPr lang="de-DE" sz="1100"/>
              <a:t>(</a:t>
            </a:r>
            <a:r>
              <a:rPr lang="de-DE" sz="1100"/>
              <a:t>TypedDict</a:t>
            </a:r>
            <a:r>
              <a:rPr lang="de-DE" sz="1100"/>
              <a:t>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name: </a:t>
            </a:r>
            <a:r>
              <a:rPr lang="de-DE" sz="1100">
                <a:solidFill>
                  <a:srgbClr val="007020"/>
                </a:solidFill>
              </a:rPr>
              <a:t>str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duration: </a:t>
            </a:r>
            <a:r>
              <a:rPr lang="de-DE" sz="1100">
                <a:solidFill>
                  <a:srgbClr val="007020"/>
                </a:solidFill>
              </a:rPr>
              <a:t>float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power: </a:t>
            </a:r>
            <a:r>
              <a:rPr lang="de-DE" sz="1100">
                <a:solidFill>
                  <a:srgbClr val="007020"/>
                </a:solidFill>
              </a:rPr>
              <a:t>float</a:t>
            </a:r>
            <a:endParaRPr sz="1100"/>
          </a:p>
        </p:txBody>
      </p:sp>
      <p:sp>
        <p:nvSpPr>
          <p:cNvPr id="357" name="Google Shape;357;p36"/>
          <p:cNvSpPr txBox="1"/>
          <p:nvPr/>
        </p:nvSpPr>
        <p:spPr>
          <a:xfrm>
            <a:off x="4701700" y="4290138"/>
            <a:ext cx="7135800" cy="221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'startup'</a:t>
            </a: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: [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EAD1DC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‘load libraries', 'duration': 5.34, 'power': 59.9},</a:t>
            </a:r>
            <a:endParaRPr sz="1100">
              <a:highlight>
                <a:srgbClr val="EAD1D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'load dataset', 'duration': 12.36, 'power': 53.77},</a:t>
            </a:r>
            <a:endParaRPr sz="1100">
              <a:highlight>
                <a:srgbClr val="B6D7A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'prepare dataset', 'duration': 5.75, 'power': 63.17},</a:t>
            </a:r>
            <a:endParaRPr sz="1100"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'work': [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C9DAF8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</a:t>
            </a:r>
            <a:r>
              <a:rPr lang="de-DE" sz="1100">
                <a:highlight>
                  <a:srgbClr val="C9DAF8"/>
                </a:highlight>
                <a:latin typeface="Roboto Mono"/>
                <a:ea typeface="Roboto Mono"/>
                <a:cs typeface="Roboto Mono"/>
                <a:sym typeface="Roboto Mono"/>
              </a:rPr>
              <a:t>'train</a:t>
            </a:r>
            <a:r>
              <a:rPr lang="de-DE" sz="1100">
                <a:highlight>
                  <a:srgbClr val="C9DAF8"/>
                </a:highlight>
                <a:latin typeface="Roboto Mono"/>
                <a:ea typeface="Roboto Mono"/>
                <a:cs typeface="Roboto Mono"/>
                <a:sym typeface="Roboto Mono"/>
              </a:rPr>
              <a:t>, 'duration': 8.17, 'power': 221.93},</a:t>
            </a:r>
            <a:endParaRPr sz="1100">
              <a:highlight>
                <a:srgbClr val="C9DA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'evaluate', 'duration': 1.54, 'power': 134.0},</a:t>
            </a:r>
            <a:endParaRPr sz="1100"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D9D2E9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'save', 'duration': 2.72, 'power': 105.1},</a:t>
            </a:r>
            <a:endParaRPr sz="1100">
              <a:highlight>
                <a:srgbClr val="D9D2E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]}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Workload Modell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Scheduler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65" name="Google Shape;365;p37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RoBERTa via STAWP modellieren</a:t>
            </a:r>
            <a:endParaRPr/>
          </a:p>
        </p:txBody>
      </p:sp>
      <p:pic>
        <p:nvPicPr>
          <p:cNvPr id="366" name="Google Shape;3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529" y="2672288"/>
            <a:ext cx="5373749" cy="38378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7"/>
          <p:cNvSpPr txBox="1"/>
          <p:nvPr/>
        </p:nvSpPr>
        <p:spPr>
          <a:xfrm>
            <a:off x="378425" y="4544100"/>
            <a:ext cx="3000000" cy="153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rgbClr val="008800"/>
                </a:solidFill>
              </a:rPr>
              <a:t>class</a:t>
            </a:r>
            <a:r>
              <a:rPr lang="de-DE" sz="1100"/>
              <a:t> </a:t>
            </a:r>
            <a:r>
              <a:rPr b="1" lang="de-DE" sz="1100">
                <a:solidFill>
                  <a:srgbClr val="BB0066"/>
                </a:solidFill>
              </a:rPr>
              <a:t>Stawp</a:t>
            </a:r>
            <a:r>
              <a:rPr lang="de-DE" sz="1100"/>
              <a:t>(TypedDict):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startup: List[Phase]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work: List[Phase]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rgbClr val="008800"/>
                </a:solidFill>
              </a:rPr>
              <a:t>class</a:t>
            </a:r>
            <a:r>
              <a:rPr lang="de-DE" sz="1100"/>
              <a:t> </a:t>
            </a:r>
            <a:r>
              <a:rPr b="1" lang="de-DE" sz="1100">
                <a:solidFill>
                  <a:srgbClr val="BB0066"/>
                </a:solidFill>
              </a:rPr>
              <a:t>Phase</a:t>
            </a:r>
            <a:r>
              <a:rPr lang="de-DE" sz="1100"/>
              <a:t>(</a:t>
            </a:r>
            <a:r>
              <a:rPr lang="de-DE" sz="1100"/>
              <a:t>TypedDict</a:t>
            </a:r>
            <a:r>
              <a:rPr lang="de-DE" sz="1100"/>
              <a:t>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name: </a:t>
            </a:r>
            <a:r>
              <a:rPr lang="de-DE" sz="1100">
                <a:solidFill>
                  <a:srgbClr val="007020"/>
                </a:solidFill>
              </a:rPr>
              <a:t>str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duration: </a:t>
            </a:r>
            <a:r>
              <a:rPr lang="de-DE" sz="1100">
                <a:solidFill>
                  <a:srgbClr val="007020"/>
                </a:solidFill>
              </a:rPr>
              <a:t>float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power: </a:t>
            </a:r>
            <a:r>
              <a:rPr lang="de-DE" sz="1100">
                <a:solidFill>
                  <a:srgbClr val="007020"/>
                </a:solidFill>
              </a:rPr>
              <a:t>float</a:t>
            </a:r>
            <a:endParaRPr sz="1100"/>
          </a:p>
        </p:txBody>
      </p:sp>
      <p:sp>
        <p:nvSpPr>
          <p:cNvPr id="368" name="Google Shape;368;p37"/>
          <p:cNvSpPr/>
          <p:nvPr/>
        </p:nvSpPr>
        <p:spPr>
          <a:xfrm flipH="1" rot="10800000">
            <a:off x="4983500" y="4544100"/>
            <a:ext cx="1611900" cy="1089900"/>
          </a:xfrm>
          <a:prstGeom prst="bentArrow">
            <a:avLst>
              <a:gd fmla="val 17706" name="adj1"/>
              <a:gd fmla="val 25155" name="adj2"/>
              <a:gd fmla="val 37490" name="adj3"/>
              <a:gd fmla="val 21871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149550" y="1851075"/>
            <a:ext cx="6105300" cy="221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'startup': [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EAD1DC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‘load libraries', 'duration': 5.34, 'power': 59.9},</a:t>
            </a:r>
            <a:endParaRPr sz="1100">
              <a:highlight>
                <a:srgbClr val="EAD1D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'load dataset', 'duration': 12.36, 'power': 53.77},</a:t>
            </a:r>
            <a:endParaRPr sz="1100">
              <a:highlight>
                <a:srgbClr val="B6D7A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'prepare dataset', 'duration': 5.75, 'power': 63.17},</a:t>
            </a:r>
            <a:endParaRPr sz="1100">
              <a:highlight>
                <a:srgbClr val="FFE5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'work': [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C9DAF8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'train, 'duration': 8.17, 'power': 221.93},</a:t>
            </a:r>
            <a:endParaRPr sz="1100">
              <a:highlight>
                <a:srgbClr val="C9DA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'evaluate', 'duration': 1.54, 'power': 134.0},</a:t>
            </a:r>
            <a:endParaRPr sz="1100"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highlight>
                  <a:srgbClr val="D9D2E9"/>
                </a:highlight>
                <a:latin typeface="Roboto Mono"/>
                <a:ea typeface="Roboto Mono"/>
                <a:cs typeface="Roboto Mono"/>
                <a:sym typeface="Roboto Mono"/>
              </a:rPr>
              <a:t>  {'name': 'save', 'duration': 2.72, 'power': 105.1},</a:t>
            </a:r>
            <a:endParaRPr sz="1100">
              <a:highlight>
                <a:srgbClr val="D9D2E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latin typeface="Roboto Mono"/>
                <a:ea typeface="Roboto Mono"/>
                <a:cs typeface="Roboto Mono"/>
                <a:sym typeface="Roboto Mono"/>
              </a:rPr>
              <a:t>]}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" name="Google Shape;370;p37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Workload Modell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Scheduler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5113032" y="4761487"/>
            <a:ext cx="421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Treppenfunktion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8" name="Google Shape;378;p38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Implementation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8"/>
          <p:cNvSpPr txBox="1"/>
          <p:nvPr>
            <p:ph idx="1" type="body"/>
          </p:nvPr>
        </p:nvSpPr>
        <p:spPr>
          <a:xfrm>
            <a:off x="1019175" y="1603000"/>
            <a:ext cx="5264100" cy="45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Hanafy et al. “Going Green for Less Green: Optimizing the Cost of Reducing Cloud Carbon Emissions” (Mai 2024)</a:t>
            </a:r>
            <a:endParaRPr/>
          </a:p>
        </p:txBody>
      </p:sp>
      <p:sp>
        <p:nvSpPr>
          <p:cNvPr id="380" name="Google Shape;380;p38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1" name="Google Shape;3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351" y="900474"/>
            <a:ext cx="3580449" cy="5057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050" y="2213413"/>
            <a:ext cx="5086350" cy="3133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38"/>
          <p:cNvSpPr txBox="1"/>
          <p:nvPr/>
        </p:nvSpPr>
        <p:spPr>
          <a:xfrm>
            <a:off x="1019175" y="5526450"/>
            <a:ext cx="535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de-DE" sz="1600">
                <a:solidFill>
                  <a:schemeClr val="dk1"/>
                </a:solidFill>
              </a:rPr>
              <a:t>Implementieren Simulator “GAIA” !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90" name="Google Shape;390;p39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Implementation - 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GAIA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 bisher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>
            <a:off x="3722850" y="1696325"/>
            <a:ext cx="5124000" cy="1639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python3 gaia/run.py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--task-trace </a:t>
            </a:r>
            <a:r>
              <a:rPr lang="de-DE">
                <a:highlight>
                  <a:schemeClr val="accent3"/>
                </a:highlight>
                <a:latin typeface="Roboto Mono"/>
                <a:ea typeface="Roboto Mono"/>
                <a:cs typeface="Roboto Mono"/>
                <a:sym typeface="Roboto Mono"/>
              </a:rPr>
              <a:t>mytrace.csv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--carbon-trace </a:t>
            </a:r>
            <a:r>
              <a:rPr lang="de-DE">
                <a:highlight>
                  <a:srgbClr val="C9DAF8"/>
                </a:highlight>
                <a:latin typeface="Roboto Mono"/>
                <a:ea typeface="Roboto Mono"/>
                <a:cs typeface="Roboto Mono"/>
                <a:sym typeface="Roboto Mono"/>
              </a:rPr>
              <a:t>carbon-trace.csv</a:t>
            </a:r>
            <a:endParaRPr>
              <a:highlight>
                <a:srgbClr val="C9DA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--scheduling-policy </a:t>
            </a:r>
            <a:r>
              <a:rPr lang="de-DE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gaia-non-interrupted</a:t>
            </a: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highlight>
                <a:srgbClr val="B6D7A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--carbon-policy oracle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--waiting-times 48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273750" y="4124550"/>
            <a:ext cx="3449100" cy="14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chemeClr val="accent3"/>
                </a:highlight>
                <a:latin typeface="Roboto Mono"/>
                <a:ea typeface="Roboto Mono"/>
                <a:cs typeface="Roboto Mono"/>
                <a:sym typeface="Roboto Mono"/>
              </a:rPr>
              <a:t>mytrace.csv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arrival_time,	length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0.0,				402166.0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419.0,			263214.0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113110.0,		166311.0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113979.0,		221466.0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625" y="4268950"/>
            <a:ext cx="4762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9"/>
          <p:cNvSpPr txBox="1"/>
          <p:nvPr/>
        </p:nvSpPr>
        <p:spPr>
          <a:xfrm>
            <a:off x="4578475" y="4124550"/>
            <a:ext cx="219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highlight>
                  <a:srgbClr val="9FC5E8"/>
                </a:highlight>
                <a:latin typeface="Roboto Mono"/>
                <a:ea typeface="Roboto Mono"/>
                <a:cs typeface="Roboto Mono"/>
                <a:sym typeface="Roboto Mono"/>
              </a:rPr>
              <a:t>carbon-trace.csv</a:t>
            </a:r>
            <a:endParaRPr sz="1600">
              <a:solidFill>
                <a:schemeClr val="dk1"/>
              </a:solidFill>
              <a:highlight>
                <a:srgbClr val="9FC5E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88800" y="4555650"/>
            <a:ext cx="1780500" cy="22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Verdana"/>
                <a:ea typeface="Verdana"/>
                <a:cs typeface="Verdana"/>
                <a:sym typeface="Verdana"/>
              </a:rPr>
              <a:t>non-interrupted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511800" y="5469075"/>
            <a:ext cx="1005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de-DE" sz="1800">
                <a:solidFill>
                  <a:srgbClr val="5A6065"/>
                </a:solidFill>
                <a:latin typeface="Verdana"/>
                <a:ea typeface="Verdana"/>
                <a:cs typeface="Verdana"/>
                <a:sym typeface="Verdana"/>
              </a:rPr>
              <a:t>Stromproduktion aus versch. Quellen, smard.de/home/marktdaten</a:t>
            </a:r>
            <a:r>
              <a:rPr lang="de-DE" sz="1800">
                <a:latin typeface="Verdana"/>
                <a:ea typeface="Verdana"/>
                <a:cs typeface="Verdana"/>
                <a:sym typeface="Verdana"/>
              </a:rPr>
              <a:t>​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00" y="1254200"/>
            <a:ext cx="11327026" cy="4349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3" name="Google Shape;403;p40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Implementation - GAIA bisher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273750" y="4124550"/>
            <a:ext cx="3449100" cy="14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chemeClr val="accent3"/>
                </a:highlight>
                <a:latin typeface="Roboto Mono"/>
                <a:ea typeface="Roboto Mono"/>
                <a:cs typeface="Roboto Mono"/>
                <a:sym typeface="Roboto Mono"/>
              </a:rPr>
              <a:t>mytrace.csv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arrival_time,	length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0.0,				402166.0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419.0,			263214.0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113110.0,		166311.0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113979.0,		221466.0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625" y="4268950"/>
            <a:ext cx="4762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0"/>
          <p:cNvSpPr txBox="1"/>
          <p:nvPr/>
        </p:nvSpPr>
        <p:spPr>
          <a:xfrm>
            <a:off x="4578475" y="4124550"/>
            <a:ext cx="219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highlight>
                  <a:srgbClr val="9FC5E8"/>
                </a:highlight>
                <a:latin typeface="Roboto Mono"/>
                <a:ea typeface="Roboto Mono"/>
                <a:cs typeface="Roboto Mono"/>
                <a:sym typeface="Roboto Mono"/>
              </a:rPr>
              <a:t>carbon-trace.csv</a:t>
            </a:r>
            <a:endParaRPr sz="1600">
              <a:solidFill>
                <a:schemeClr val="dk1"/>
              </a:solidFill>
              <a:highlight>
                <a:srgbClr val="9FC5E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4864800" y="4555650"/>
            <a:ext cx="929100" cy="22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Verdana"/>
                <a:ea typeface="Verdana"/>
                <a:cs typeface="Verdana"/>
                <a:sym typeface="Verdana"/>
              </a:rPr>
              <a:t>suspend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6896250" y="4555650"/>
            <a:ext cx="889500" cy="22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Verdana"/>
                <a:ea typeface="Verdana"/>
                <a:cs typeface="Verdana"/>
                <a:sym typeface="Verdana"/>
              </a:rPr>
              <a:t>resume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3722850" y="1696325"/>
            <a:ext cx="5124000" cy="1639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python3 gaia/run.py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--task-trace </a:t>
            </a:r>
            <a:r>
              <a:rPr lang="de-DE">
                <a:highlight>
                  <a:schemeClr val="accent3"/>
                </a:highlight>
                <a:latin typeface="Roboto Mono"/>
                <a:ea typeface="Roboto Mono"/>
                <a:cs typeface="Roboto Mono"/>
                <a:sym typeface="Roboto Mono"/>
              </a:rPr>
              <a:t>mytrace.csv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--carbon-trace </a:t>
            </a:r>
            <a:r>
              <a:rPr lang="de-DE">
                <a:highlight>
                  <a:srgbClr val="C9DAF8"/>
                </a:highlight>
                <a:latin typeface="Roboto Mono"/>
                <a:ea typeface="Roboto Mono"/>
                <a:cs typeface="Roboto Mono"/>
                <a:sym typeface="Roboto Mono"/>
              </a:rPr>
              <a:t>carbon-trace.csv</a:t>
            </a:r>
            <a:endParaRPr>
              <a:highlight>
                <a:srgbClr val="C9DA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--scheduling-policy </a:t>
            </a:r>
            <a:r>
              <a:rPr lang="de-DE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gaia-suspend-resume</a:t>
            </a: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highlight>
                <a:srgbClr val="B6D7A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--carbon-policy oracle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--waiting-times 48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7" name="Google Shape;417;p41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Erweitern von GAIA zu meinem Testbed Carbs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418" name="Google Shape;4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00" y="1576550"/>
            <a:ext cx="11141975" cy="523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1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61" y="1515622"/>
            <a:ext cx="11705317" cy="473816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2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8" name="Google Shape;428;p42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Erweitern von GAIA zu meinem Testbed Carbs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429" name="Google Shape;429;p42"/>
          <p:cNvSpPr/>
          <p:nvPr/>
        </p:nvSpPr>
        <p:spPr>
          <a:xfrm rot="1888991">
            <a:off x="1056507" y="2312378"/>
            <a:ext cx="471040" cy="2762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0" name="Google Shape;430;p42"/>
          <p:cNvSpPr/>
          <p:nvPr/>
        </p:nvSpPr>
        <p:spPr>
          <a:xfrm rot="4379">
            <a:off x="684782" y="4981223"/>
            <a:ext cx="471000" cy="27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37" name="Google Shape;437;p43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Carbon-Aware Scheduling, ohne Suspend, in GAIA</a:t>
            </a:r>
            <a:endParaRPr/>
          </a:p>
        </p:txBody>
      </p:sp>
      <p:sp>
        <p:nvSpPr>
          <p:cNvPr id="438" name="Google Shape;438;p43"/>
          <p:cNvSpPr txBox="1"/>
          <p:nvPr/>
        </p:nvSpPr>
        <p:spPr>
          <a:xfrm>
            <a:off x="5813950" y="125875"/>
            <a:ext cx="5124000" cy="89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python3 src/run.py</a:t>
            </a:r>
            <a:endParaRPr>
              <a:highlight>
                <a:srgbClr val="C9DA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--scheduling-policy </a:t>
            </a:r>
            <a:r>
              <a:rPr lang="de-DE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gaia-non-interrupted</a:t>
            </a: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--waiting-times 24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i&gt;c&lt;/mi&gt;&lt;mi&gt;a&lt;/mi&gt;&lt;mi&gt;r&lt;/mi&gt;&lt;mi&gt;b&lt;/mi&gt;&lt;mi&gt;o&lt;/mi&gt;&lt;mi&gt;n&lt;/mi&gt;&lt;mi&gt;E&lt;/mi&gt;&lt;mi&gt;m&lt;/mi&gt;&lt;mi&gt;i&lt;/mi&gt;&lt;mi&gt;s&lt;/mi&gt;&lt;mi&gt;s&lt;/mi&gt;&lt;mi&gt;i&lt;/mi&gt;&lt;mi&gt;o&lt;/mi&gt;&lt;mi&gt;n&lt;/mi&gt;&lt;mi&gt;s&lt;/mi&gt;&lt;mo&gt;&amp;#xA0;&lt;/mo&gt;&lt;mo&gt;=&lt;/mo&gt;&lt;mo&gt;&amp;#xA0;&lt;/mo&gt;&lt;munderover&gt;&lt;mo&gt;&amp;#x2211;&lt;/mo&gt;&lt;mrow&gt;&lt;mi&gt;t&lt;/mi&gt;&lt;mo&gt;&amp;#xA0;&lt;/mo&gt;&lt;mo&gt;=&lt;/mo&gt;&lt;mo&gt;&amp;#xA0;&lt;/mo&gt;&lt;mi&gt;s&lt;/mi&gt;&lt;mi&gt;t&lt;/mi&gt;&lt;mi&gt;a&lt;/mi&gt;&lt;mi&gt;r&lt;/mi&gt;&lt;mi&gt;t&lt;/mi&gt;&lt;/mrow&gt;&lt;mrow&gt;&lt;mi&gt;s&lt;/mi&gt;&lt;mi&gt;t&lt;/mi&gt;&lt;mi&gt;a&lt;/mi&gt;&lt;mi&gt;r&lt;/mi&gt;&lt;mi&gt;t&lt;/mi&gt;&lt;mo&gt;+&lt;/mo&gt;&lt;mi&gt;j&lt;/mi&gt;&lt;mi&gt;o&lt;/mi&gt;&lt;mi&gt;b&lt;/mi&gt;&lt;mi&gt;l&lt;/mi&gt;&lt;mi&gt;e&lt;/mi&gt;&lt;mi&gt;n&lt;/mi&gt;&lt;mi&gt;g&lt;/mi&gt;&lt;mi&gt;t&lt;/mi&gt;&lt;mi&gt;h&lt;/mi&gt;&lt;/mrow&gt;&lt;/munderover&gt;&lt;mi&gt;c&lt;/mi&gt;&lt;mi&gt;a&lt;/mi&gt;&lt;mi&gt;r&lt;/mi&gt;&lt;mi&gt;b&lt;/mi&gt;&lt;mi&gt;o&lt;/mi&gt;&lt;mi&gt;n&lt;/mi&gt;&lt;mi&gt;I&lt;/mi&gt;&lt;mi&gt;n&lt;/mi&gt;&lt;mi&gt;t&lt;/mi&gt;&lt;mi&gt;e&lt;/mi&gt;&lt;mi&gt;n&lt;/mi&gt;&lt;mi&gt;s&lt;/mi&gt;&lt;mi&gt;i&lt;/mi&gt;&lt;mi&gt;t&lt;/mi&gt;&lt;mi&gt;y&lt;/mi&gt;&lt;mfenced&gt;&lt;mi&gt;t&lt;/mi&gt;&lt;/mfenced&gt;&lt;mo&gt;&amp;#xB7;&lt;/mo&gt;&lt;mi&gt;p&lt;/mi&gt;&lt;mi&gt;o&lt;/mi&gt;&lt;mi&gt;w&lt;/mi&gt;&lt;mi&gt;e&lt;/mi&gt;&lt;mi&gt;r&lt;/mi&gt;&lt;/mstyle&gt;&lt;/math&gt;&quot;,&quot;truncated&quot;:false}" id="439" name="Google Shape;439;p43" title="c a r b o n E m i s s i o n s Leerzeichen gleich Leerzeichen Summe von t Leerzeichen gleich Leerzeichen s t a r t bis s t a r t plus j o b l e n g t h von c a r b o n I n t e n s i t y Klammer öffnen t Klammer schließen mal p o w e 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888" y="1751779"/>
            <a:ext cx="4961214" cy="5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175" y="2484879"/>
            <a:ext cx="952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3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8" name="Google Shape;448;p44"/>
          <p:cNvSpPr txBox="1"/>
          <p:nvPr>
            <p:ph type="title"/>
          </p:nvPr>
        </p:nvSpPr>
        <p:spPr>
          <a:xfrm>
            <a:off x="1019175" y="572875"/>
            <a:ext cx="9352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Carbon-Aware Scheduling, ohne Suspend, in Carbs mit STAWP</a:t>
            </a:r>
            <a:endParaRPr/>
          </a:p>
        </p:txBody>
      </p:sp>
      <p:sp>
        <p:nvSpPr>
          <p:cNvPr id="449" name="Google Shape;449;p44"/>
          <p:cNvSpPr txBox="1"/>
          <p:nvPr/>
        </p:nvSpPr>
        <p:spPr>
          <a:xfrm>
            <a:off x="5813950" y="125875"/>
            <a:ext cx="5124000" cy="89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python3 src/run.py</a:t>
            </a:r>
            <a:endParaRPr>
              <a:highlight>
                <a:srgbClr val="C9DA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--scheduling-policy </a:t>
            </a:r>
            <a:r>
              <a:rPr lang="de-DE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carbs</a:t>
            </a:r>
            <a:r>
              <a:rPr lang="de-DE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-non-interrupted</a:t>
            </a: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--waiting-times 24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i&gt;c&lt;/mi&gt;&lt;mi&gt;a&lt;/mi&gt;&lt;mi&gt;r&lt;/mi&gt;&lt;mi&gt;b&lt;/mi&gt;&lt;mi&gt;o&lt;/mi&gt;&lt;mi&gt;n&lt;/mi&gt;&lt;mi&gt;E&lt;/mi&gt;&lt;mi&gt;m&lt;/mi&gt;&lt;mi&gt;i&lt;/mi&gt;&lt;mi&gt;s&lt;/mi&gt;&lt;mi&gt;s&lt;/mi&gt;&lt;mi&gt;i&lt;/mi&gt;&lt;mi&gt;o&lt;/mi&gt;&lt;mi&gt;n&lt;/mi&gt;&lt;mi&gt;s&lt;/mi&gt;&lt;mo&gt;&amp;#xA0;&lt;/mo&gt;&lt;mo&gt;=&lt;/mo&gt;&lt;mo&gt;&amp;#xA0;&lt;/mo&gt;&lt;munderover&gt;&lt;mo&gt;&amp;#x2211;&lt;/mo&gt;&lt;mrow&gt;&lt;mi&gt;t&lt;/mi&gt;&lt;mo&gt;&amp;#xA0;&lt;/mo&gt;&lt;mo&gt;=&lt;/mo&gt;&lt;mo&gt;&amp;#xA0;&lt;/mo&gt;&lt;mi&gt;s&lt;/mi&gt;&lt;mi&gt;t&lt;/mi&gt;&lt;mi&gt;a&lt;/mi&gt;&lt;mi&gt;r&lt;/mi&gt;&lt;mi&gt;t&lt;/mi&gt;&lt;/mrow&gt;&lt;mrow&gt;&lt;mi&gt;s&lt;/mi&gt;&lt;mi&gt;t&lt;/mi&gt;&lt;mi&gt;a&lt;/mi&gt;&lt;mi&gt;r&lt;/mi&gt;&lt;mi&gt;t&lt;/mi&gt;&lt;mo&gt;+&lt;/mo&gt;&lt;mi&gt;j&lt;/mi&gt;&lt;mi&gt;o&lt;/mi&gt;&lt;mi&gt;b&lt;/mi&gt;&lt;mi&gt;l&lt;/mi&gt;&lt;mi&gt;e&lt;/mi&gt;&lt;mi&gt;n&lt;/mi&gt;&lt;mi&gt;g&lt;/mi&gt;&lt;mi&gt;t&lt;/mi&gt;&lt;mi&gt;h&lt;/mi&gt;&lt;/mrow&gt;&lt;/munderover&gt;&lt;mi&gt;c&lt;/mi&gt;&lt;mi&gt;a&lt;/mi&gt;&lt;mi&gt;r&lt;/mi&gt;&lt;mi&gt;b&lt;/mi&gt;&lt;mi&gt;o&lt;/mi&gt;&lt;mi&gt;n&lt;/mi&gt;&lt;mi&gt;I&lt;/mi&gt;&lt;mi&gt;n&lt;/mi&gt;&lt;mi&gt;t&lt;/mi&gt;&lt;mi&gt;e&lt;/mi&gt;&lt;mi&gt;n&lt;/mi&gt;&lt;mi&gt;s&lt;/mi&gt;&lt;mi&gt;i&lt;/mi&gt;&lt;mi&gt;t&lt;/mi&gt;&lt;mi&gt;y&lt;/mi&gt;&lt;mfenced&gt;&lt;mi&gt;t&lt;/mi&gt;&lt;/mfenced&gt;&lt;mo&gt;&amp;#xB7;&lt;/mo&gt;&lt;mi&gt;s&lt;/mi&gt;&lt;mi&gt;t&lt;/mi&gt;&lt;mi&gt;a&lt;/mi&gt;&lt;mi&gt;w&lt;/mi&gt;&lt;mi&gt;p&lt;/mi&gt;&lt;mfenced&gt;&lt;mi&gt;t&lt;/mi&gt;&lt;/mfenced&gt;&lt;/mstyle&gt;&lt;/math&gt;&quot;,&quot;truncated&quot;:false}" id="450" name="Google Shape;450;p44" title="c a r b o n E m i s s i o n s Leerzeichen gleich Leerzeichen Summe von t Leerzeichen gleich Leerzeichen s t a r t bis s t a r t plus j o b l e n g t h von c a r b o n I n t e n s i t y Klammer öffnen t Klammer schließen mal s t a w p Klammer öffnen t Klammer schließe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888" y="1751779"/>
            <a:ext cx="5192368" cy="58833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4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6805800" y="3067863"/>
            <a:ext cx="3000000" cy="153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rgbClr val="008800"/>
                </a:solidFill>
              </a:rPr>
              <a:t>class</a:t>
            </a:r>
            <a:r>
              <a:rPr lang="de-DE" sz="1100"/>
              <a:t> </a:t>
            </a:r>
            <a:r>
              <a:rPr b="1" lang="de-DE" sz="1100">
                <a:solidFill>
                  <a:srgbClr val="BB0066"/>
                </a:solidFill>
              </a:rPr>
              <a:t>Stawp</a:t>
            </a:r>
            <a:r>
              <a:rPr lang="de-DE" sz="1100"/>
              <a:t>(TypedDict):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startup: List[Phase]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work: List[Phase]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rgbClr val="008800"/>
                </a:solidFill>
              </a:rPr>
              <a:t>class</a:t>
            </a:r>
            <a:r>
              <a:rPr lang="de-DE" sz="1100"/>
              <a:t> </a:t>
            </a:r>
            <a:r>
              <a:rPr b="1" lang="de-DE" sz="1100">
                <a:solidFill>
                  <a:srgbClr val="BB0066"/>
                </a:solidFill>
              </a:rPr>
              <a:t>Phase</a:t>
            </a:r>
            <a:r>
              <a:rPr lang="de-DE" sz="1100"/>
              <a:t>(</a:t>
            </a:r>
            <a:r>
              <a:rPr lang="de-DE" sz="1100"/>
              <a:t>TypedDict</a:t>
            </a:r>
            <a:r>
              <a:rPr lang="de-DE" sz="1100"/>
              <a:t>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name: </a:t>
            </a:r>
            <a:r>
              <a:rPr lang="de-DE" sz="1100">
                <a:solidFill>
                  <a:srgbClr val="007020"/>
                </a:solidFill>
              </a:rPr>
              <a:t>str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duration: </a:t>
            </a:r>
            <a:r>
              <a:rPr lang="de-DE" sz="1100">
                <a:solidFill>
                  <a:srgbClr val="007020"/>
                </a:solidFill>
              </a:rPr>
              <a:t>float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power: </a:t>
            </a:r>
            <a:r>
              <a:rPr lang="de-DE" sz="1100">
                <a:solidFill>
                  <a:srgbClr val="007020"/>
                </a:solidFill>
              </a:rPr>
              <a:t>float</a:t>
            </a:r>
            <a:endParaRPr sz="1100"/>
          </a:p>
        </p:txBody>
      </p:sp>
      <p:sp>
        <p:nvSpPr>
          <p:cNvPr id="453" name="Google Shape;453;p44"/>
          <p:cNvSpPr txBox="1"/>
          <p:nvPr/>
        </p:nvSpPr>
        <p:spPr>
          <a:xfrm>
            <a:off x="3267000" y="3706550"/>
            <a:ext cx="653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stawp(t) := Treppenfunktion aus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0" name="Google Shape;460;p45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Carbon-Aware Scheduling, mit Suspend, mit GAIA</a:t>
            </a:r>
            <a:endParaRPr/>
          </a:p>
        </p:txBody>
      </p:sp>
      <p:sp>
        <p:nvSpPr>
          <p:cNvPr id="461" name="Google Shape;461;p45"/>
          <p:cNvSpPr txBox="1"/>
          <p:nvPr>
            <p:ph idx="1" type="body"/>
          </p:nvPr>
        </p:nvSpPr>
        <p:spPr>
          <a:xfrm>
            <a:off x="1019175" y="1602997"/>
            <a:ext cx="10514100" cy="45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i&gt;c&lt;/mi&gt;&lt;mi&gt;a&lt;/mi&gt;&lt;mi&gt;r&lt;/mi&gt;&lt;mi&gt;b&lt;/mi&gt;&lt;mi&gt;o&lt;/mi&gt;&lt;mi&gt;n&lt;/mi&gt;&lt;mi&gt;E&lt;/mi&gt;&lt;mi&gt;m&lt;/mi&gt;&lt;mi&gt;i&lt;/mi&gt;&lt;mi&gt;s&lt;/mi&gt;&lt;mi&gt;s&lt;/mi&gt;&lt;mi&gt;i&lt;/mi&gt;&lt;mi&gt;o&lt;/mi&gt;&lt;mi&gt;n&lt;/mi&gt;&lt;mi&gt;s&lt;/mi&gt;&lt;mo&gt;&amp;#xA0;&lt;/mo&gt;&lt;mo&gt;=&lt;/mo&gt;&lt;mo&gt;&amp;#xA0;&lt;/mo&gt;&lt;munderover&gt;&lt;mo&gt;&amp;#x2211;&lt;/mo&gt;&lt;mrow&gt;&lt;mi&gt;t&lt;/mi&gt;&lt;mo&gt;&amp;#xA0;&lt;/mo&gt;&lt;mo&gt;=&lt;/mo&gt;&lt;mo&gt;&amp;#xA0;&lt;/mo&gt;&lt;mn&gt;0&lt;/mn&gt;&lt;/mrow&gt;&lt;mrow&gt;&lt;mi&gt;j&lt;/mi&gt;&lt;mi&gt;o&lt;/mi&gt;&lt;mi&gt;b&lt;/mi&gt;&lt;mi&gt;l&lt;/mi&gt;&lt;mi&gt;e&lt;/mi&gt;&lt;mi&gt;n&lt;/mi&gt;&lt;mi&gt;g&lt;/mi&gt;&lt;mi&gt;t&lt;/mi&gt;&lt;mi&gt;h&lt;/mi&gt;&lt;/mrow&gt;&lt;/munderover&gt;&lt;mi&gt;c&lt;/mi&gt;&lt;mi&gt;a&lt;/mi&gt;&lt;mi&gt;r&lt;/mi&gt;&lt;mi&gt;b&lt;/mi&gt;&lt;mi&gt;o&lt;/mi&gt;&lt;mi&gt;n&lt;/mi&gt;&lt;mi&gt;I&lt;/mi&gt;&lt;mi&gt;n&lt;/mi&gt;&lt;mi&gt;t&lt;/mi&gt;&lt;mi&gt;e&lt;/mi&gt;&lt;mi&gt;n&lt;/mi&gt;&lt;mi&gt;s&lt;/mi&gt;&lt;mi&gt;i&lt;/mi&gt;&lt;mi&gt;t&lt;/mi&gt;&lt;mi&gt;y&lt;/mi&gt;&lt;mfenced&gt;&lt;mrow&gt;&lt;mi&gt;s&lt;/mi&gt;&lt;mi&gt;o&lt;/mi&gt;&lt;mi&gt;r&lt;/mi&gt;&lt;mi&gt;t&lt;/mi&gt;&lt;mi&gt;e&lt;/mi&gt;&lt;mi&gt;d&lt;/mi&gt;&lt;mi&gt;T&lt;/mi&gt;&lt;mi&gt;i&lt;/mi&gt;&lt;mi&gt;m&lt;/mi&gt;&lt;mi&gt;e&lt;/mi&gt;&lt;mi&gt;s&lt;/mi&gt;&lt;mi&gt;l&lt;/mi&gt;&lt;mi&gt;o&lt;/mi&gt;&lt;mi&gt;t&lt;/mi&gt;&lt;mi&gt;s&lt;/mi&gt;&lt;mfenced&gt;&lt;mi&gt;t&lt;/mi&gt;&lt;/mfenced&gt;&lt;/mrow&gt;&lt;/mfenced&gt;&lt;mo&gt;&amp;#xB7;&lt;/mo&gt;&lt;mi&gt;p&lt;/mi&gt;&lt;mi&gt;o&lt;/mi&gt;&lt;mi&gt;w&lt;/mi&gt;&lt;mi&gt;e&lt;/mi&gt;&lt;mi&gt;r&lt;/mi&gt;&lt;/mstyle&gt;&lt;/math&gt;&quot;,&quot;truncated&quot;:false}" id="462" name="Google Shape;462;p45" title="c a r b o n E m i s s i o n s Leerzeichen gleich Leerzeichen Summe von t Leerzeichen gleich Leerzeichen 0 bis j o b l e n g t h von c a r b o n I n t e n s i t y Klammer öffnen s o r t e d T i m e s l o t s Klammer öffnen t Klammer schließen Klammer schließen mal p o w e 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888" y="1751779"/>
            <a:ext cx="6104296" cy="58894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5"/>
          <p:cNvSpPr txBox="1"/>
          <p:nvPr/>
        </p:nvSpPr>
        <p:spPr>
          <a:xfrm>
            <a:off x="5813950" y="125875"/>
            <a:ext cx="5124000" cy="89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python3 src/run.py</a:t>
            </a:r>
            <a:endParaRPr>
              <a:highlight>
                <a:srgbClr val="C9DA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--scheduling-policy </a:t>
            </a:r>
            <a:r>
              <a:rPr lang="de-DE">
                <a:highlight>
                  <a:srgbClr val="B6D7A8"/>
                </a:highlight>
                <a:latin typeface="Roboto Mono"/>
                <a:ea typeface="Roboto Mono"/>
                <a:cs typeface="Roboto Mono"/>
                <a:sym typeface="Roboto Mono"/>
              </a:rPr>
              <a:t>carbs-suspend-resume</a:t>
            </a: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>
                <a:latin typeface="Roboto Mono"/>
                <a:ea typeface="Roboto Mono"/>
                <a:cs typeface="Roboto Mono"/>
                <a:sym typeface="Roboto Mono"/>
              </a:rPr>
              <a:t> --waiting-times 24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500" y="2340725"/>
            <a:ext cx="9525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20506">
            <a:off x="9739025" y="1666924"/>
            <a:ext cx="4747625" cy="670560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6" name="Google Shape;466;p45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67" name="Google Shape;46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05051">
            <a:off x="9143967" y="3872698"/>
            <a:ext cx="4855520" cy="68580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74" name="Google Shape;474;p46"/>
          <p:cNvSpPr txBox="1"/>
          <p:nvPr>
            <p:ph type="title"/>
          </p:nvPr>
        </p:nvSpPr>
        <p:spPr>
          <a:xfrm>
            <a:off x="1019175" y="572875"/>
            <a:ext cx="92214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Carbon-Aware Scheduling, mit Suspend, in Carbs mit STAWP</a:t>
            </a:r>
            <a:endParaRPr/>
          </a:p>
        </p:txBody>
      </p:sp>
      <p:sp>
        <p:nvSpPr>
          <p:cNvPr id="475" name="Google Shape;475;p46"/>
          <p:cNvSpPr txBox="1"/>
          <p:nvPr>
            <p:ph idx="1" type="body"/>
          </p:nvPr>
        </p:nvSpPr>
        <p:spPr>
          <a:xfrm>
            <a:off x="1019175" y="1602997"/>
            <a:ext cx="10514100" cy="45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100"/>
              </a:spcAft>
              <a:buNone/>
            </a:pPr>
            <a:r>
              <a:rPr lang="de-DE"/>
              <a:t>Mit Linear Programming !</a:t>
            </a:r>
            <a:endParaRPr/>
          </a:p>
        </p:txBody>
      </p:sp>
      <p:grpSp>
        <p:nvGrpSpPr>
          <p:cNvPr id="476" name="Google Shape;476;p46"/>
          <p:cNvGrpSpPr/>
          <p:nvPr/>
        </p:nvGrpSpPr>
        <p:grpSpPr>
          <a:xfrm>
            <a:off x="2757475" y="2682300"/>
            <a:ext cx="6677038" cy="2812350"/>
            <a:chOff x="2757475" y="2453700"/>
            <a:chExt cx="6677038" cy="2812350"/>
          </a:xfrm>
        </p:grpSpPr>
        <p:pic>
          <p:nvPicPr>
            <p:cNvPr id="477" name="Google Shape;477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57488" y="2453700"/>
              <a:ext cx="6677025" cy="238125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78" name="Google Shape;478;p46"/>
            <p:cNvSpPr txBox="1"/>
            <p:nvPr/>
          </p:nvSpPr>
          <p:spPr>
            <a:xfrm>
              <a:off x="2757475" y="4834950"/>
              <a:ext cx="6201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(</a:t>
              </a:r>
              <a:r>
                <a:rPr lang="de-DE" sz="1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Wikipedia</a:t>
              </a:r>
              <a:r>
                <a:rPr lang="de-DE" sz="1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)</a:t>
              </a:r>
              <a:endPara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479" name="Google Shape;479;p46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86" name="Google Shape;486;p47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Carbon-Aware Scheduling, mit Suspend, mit STAWP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Step 1 - den Job ausführen</a:t>
            </a:r>
            <a:endParaRPr/>
          </a:p>
        </p:txBody>
      </p:sp>
      <p:pic>
        <p:nvPicPr>
          <p:cNvPr id="487" name="Google Shape;4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00" y="3471050"/>
            <a:ext cx="9715533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7"/>
          <p:cNvSpPr txBox="1"/>
          <p:nvPr/>
        </p:nvSpPr>
        <p:spPr>
          <a:xfrm>
            <a:off x="2335875" y="1416100"/>
            <a:ext cx="6734400" cy="152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pulp</a:t>
            </a:r>
            <a:endParaRPr sz="1100">
              <a:solidFill>
                <a:srgbClr val="4C4F6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prob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-DE" sz="1100">
                <a:solidFill>
                  <a:srgbClr val="1E66F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LpProblem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0A02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"CarbonAwareScheduling"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pulp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LpMinimize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7C7F9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work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LpVariable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-DE" sz="1100">
                <a:solidFill>
                  <a:srgbClr val="1E66F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dicts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0A02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"work"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for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i="1"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range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DEADLINE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cat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-DE" sz="1100">
                <a:solidFill>
                  <a:srgbClr val="40A02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"Binary"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4C4F6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prob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lang="de-DE" sz="1100">
                <a:solidFill>
                  <a:srgbClr val="1E66F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lpSum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work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carbon_cost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for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i="1"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range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DEADLINE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)])</a:t>
            </a:r>
            <a:endParaRPr sz="1100">
              <a:solidFill>
                <a:srgbClr val="7C7F9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prob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lang="de-DE" sz="1100">
                <a:solidFill>
                  <a:srgbClr val="1E66F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lpSum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work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for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i="1"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range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DEADLINE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==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WORK_LENGTH</a:t>
            </a:r>
            <a:endParaRPr sz="1100">
              <a:solidFill>
                <a:srgbClr val="4C4F69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solver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pulp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-DE" sz="1100">
                <a:solidFill>
                  <a:srgbClr val="1E66F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Gurobi_CMD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timeLimit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7C7F9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prob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-DE" sz="1100">
                <a:solidFill>
                  <a:srgbClr val="1E66F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solve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solver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9" name="Google Shape;4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0049" y="1889250"/>
            <a:ext cx="1638300" cy="22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0" name="Google Shape;49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3375" y="2094884"/>
            <a:ext cx="1771650" cy="257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1" name="Google Shape;49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3375" y="2352061"/>
            <a:ext cx="2143125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2" name="Google Shape;492;p47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3" name="Google Shape;49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325" y="3471050"/>
            <a:ext cx="9715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8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00" name="Google Shape;500;p48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Carbon-Aware Scheduling, mit Suspend, mit STAWP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Step 2 - Overhead bei resume</a:t>
            </a:r>
            <a:endParaRPr/>
          </a:p>
        </p:txBody>
      </p:sp>
      <p:sp>
        <p:nvSpPr>
          <p:cNvPr id="501" name="Google Shape;501;p48"/>
          <p:cNvSpPr txBox="1"/>
          <p:nvPr/>
        </p:nvSpPr>
        <p:spPr>
          <a:xfrm>
            <a:off x="535275" y="1788975"/>
            <a:ext cx="10335600" cy="152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i="1"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range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DEADLINE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100">
              <a:solidFill>
                <a:srgbClr val="7C7F9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prob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startup_finished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work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i="1"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-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work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100">
              <a:solidFill>
                <a:srgbClr val="7C7F9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prob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startup_finished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+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work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&lt;=</a:t>
            </a:r>
            <a:r>
              <a:rPr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sz="1100">
              <a:solidFill>
                <a:srgbClr val="FE640B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prob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starting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+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work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&lt;=</a:t>
            </a:r>
            <a:r>
              <a:rPr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sz="1100">
              <a:solidFill>
                <a:srgbClr val="FE640B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t/>
            </a:r>
            <a:endParaRPr sz="1100">
              <a:solidFill>
                <a:srgbClr val="444444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i="1"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range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STARTUP_LENGTH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DEADLINE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100">
              <a:solidFill>
                <a:srgbClr val="7C7F9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prob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pulp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-DE" sz="1100">
                <a:solidFill>
                  <a:srgbClr val="1E66F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lpSum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starting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for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j 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i="1"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range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STARTUP_LENGTH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)])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STARTUP_LENGTH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startup_finished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1" sz="1100">
              <a:solidFill>
                <a:srgbClr val="444444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2" name="Google Shape;502;p48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3" name="Google Shape;5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25" y="3471050"/>
            <a:ext cx="97155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8"/>
          <p:cNvSpPr/>
          <p:nvPr/>
        </p:nvSpPr>
        <p:spPr>
          <a:xfrm>
            <a:off x="651400" y="2441032"/>
            <a:ext cx="3432600" cy="39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5" name="Google Shape;505;p48"/>
          <p:cNvSpPr/>
          <p:nvPr/>
        </p:nvSpPr>
        <p:spPr>
          <a:xfrm>
            <a:off x="596025" y="2839725"/>
            <a:ext cx="9628800" cy="39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12" name="Google Shape;512;p49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Carbon-Aware Scheduling, mit Suspend, mit STAWP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Step 2 - Overhead bei resume</a:t>
            </a:r>
            <a:endParaRPr/>
          </a:p>
        </p:txBody>
      </p:sp>
      <p:sp>
        <p:nvSpPr>
          <p:cNvPr id="513" name="Google Shape;513;p49"/>
          <p:cNvSpPr txBox="1"/>
          <p:nvPr/>
        </p:nvSpPr>
        <p:spPr>
          <a:xfrm>
            <a:off x="535275" y="1788975"/>
            <a:ext cx="10335600" cy="152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i="1"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range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DEADLINE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100">
              <a:solidFill>
                <a:srgbClr val="7C7F9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prob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startup_finished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work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i="1"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-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work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100">
              <a:solidFill>
                <a:srgbClr val="7C7F9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prob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startup_finished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+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work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&lt;=</a:t>
            </a:r>
            <a:r>
              <a:rPr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sz="1100">
              <a:solidFill>
                <a:srgbClr val="FE640B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prob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starting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+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work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&lt;=</a:t>
            </a:r>
            <a:r>
              <a:rPr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sz="1100">
              <a:solidFill>
                <a:srgbClr val="FE640B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t/>
            </a:r>
            <a:endParaRPr sz="1100">
              <a:solidFill>
                <a:srgbClr val="444444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i="1"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range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STARTUP_LENGTH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DEADLINE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100">
              <a:solidFill>
                <a:srgbClr val="7C7F9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prob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pulp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de-DE" sz="1100">
                <a:solidFill>
                  <a:srgbClr val="1E66F5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lpSum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starting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for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j </a:t>
            </a:r>
            <a:r>
              <a:rPr lang="de-DE" sz="1100">
                <a:solidFill>
                  <a:srgbClr val="8839EF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i="1" lang="de-DE" sz="1100">
                <a:solidFill>
                  <a:srgbClr val="FE640B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range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STARTUP_LENGTH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)])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de-DE" sz="1100">
                <a:solidFill>
                  <a:srgbClr val="4C4F6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STARTUP_LENGTH </a:t>
            </a:r>
            <a:r>
              <a:rPr lang="de-DE" sz="1100">
                <a:solidFill>
                  <a:srgbClr val="179299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startup_finished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i="1" lang="de-DE" sz="1100">
                <a:solidFill>
                  <a:srgbClr val="E6455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de-DE" sz="1100">
                <a:solidFill>
                  <a:srgbClr val="7C7F9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1" sz="1100">
              <a:solidFill>
                <a:srgbClr val="444444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4" name="Google Shape;514;p49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5" name="Google Shape;5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25" y="3455813"/>
            <a:ext cx="9715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950" y="1172750"/>
            <a:ext cx="797242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3119857" y="3499067"/>
            <a:ext cx="797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ndr.de/nachrichten/schleswig-holstein/Windraeder-auf-See-stehen-haeufiger-still-vor-allem-vor-SH,offshore924.html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375" y="3832100"/>
            <a:ext cx="54864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92075"/>
            <a:ext cx="1352550" cy="4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8675" y="4855625"/>
            <a:ext cx="77724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3758675" y="6427250"/>
            <a:ext cx="1084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lt1"/>
                </a:solidFill>
              </a:rPr>
              <a:t>mdr.de/wissen/umwelt-klima/waermste-zwoelf-monate-weltweit-waermster-meteorologischer-fruehling-deutschland-100.html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32450"/>
            <a:ext cx="7496629" cy="8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65050" y="8921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lt1"/>
                </a:solidFill>
              </a:rPr>
              <a:t>bundesregierung.de/breg-de/aktuelles/ausbau-erneuerbare-energien-2225808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292839" y="4636582"/>
            <a:ext cx="797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tibber.com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22" name="Google Shape;522;p50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3" name="Google Shape;523;p50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Carbon-Aware Scheduling, mit Suspend, mit STAWP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Step 3 - Zeit innerhalb des Jobs</a:t>
            </a:r>
            <a:endParaRPr/>
          </a:p>
        </p:txBody>
      </p:sp>
      <p:pic>
        <p:nvPicPr>
          <p:cNvPr id="524" name="Google Shape;5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25" y="3455813"/>
            <a:ext cx="97155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0"/>
          <p:cNvSpPr txBox="1"/>
          <p:nvPr/>
        </p:nvSpPr>
        <p:spPr>
          <a:xfrm>
            <a:off x="7054500" y="2395350"/>
            <a:ext cx="5091000" cy="113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erstelle Fortschritt-Variablen für Startup und Work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wenn in Starting, erhöhe Fortschritt um 1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wenn in Work, erhöhe dessen Fortschritt um 1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behalte den Fortschritt zwischen Suspends</a:t>
            </a:r>
            <a:endParaRPr sz="1100">
              <a:solidFill>
                <a:srgbClr val="444444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25" y="1188250"/>
            <a:ext cx="9660675" cy="46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1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3" name="Google Shape;533;p51"/>
          <p:cNvSpPr txBox="1"/>
          <p:nvPr>
            <p:ph type="title"/>
          </p:nvPr>
        </p:nvSpPr>
        <p:spPr>
          <a:xfrm>
            <a:off x="1019174" y="394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Carbon-Aware Scheduling, mit Suspend, mit STAWP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Step 3 - Zeit innerhalb des Jobs</a:t>
            </a:r>
            <a:endParaRPr/>
          </a:p>
        </p:txBody>
      </p:sp>
      <p:sp>
        <p:nvSpPr>
          <p:cNvPr id="534" name="Google Shape;534;p51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5" name="Google Shape;535;p51"/>
          <p:cNvSpPr txBox="1"/>
          <p:nvPr/>
        </p:nvSpPr>
        <p:spPr>
          <a:xfrm>
            <a:off x="7054500" y="2395350"/>
            <a:ext cx="5091000" cy="113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erstelle Fortschritt-Variablen für Startup und Work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wenn in Starting, erhöhe Fortschritt um 1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wenn in Work, erhöhe dessen Fortschritt um 1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behalte den Fortschritt zwischen Suspends</a:t>
            </a:r>
            <a:endParaRPr sz="1100">
              <a:solidFill>
                <a:srgbClr val="444444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25" y="1188250"/>
            <a:ext cx="9660675" cy="46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43" name="Google Shape;543;p52"/>
          <p:cNvSpPr txBox="1"/>
          <p:nvPr>
            <p:ph type="title"/>
          </p:nvPr>
        </p:nvSpPr>
        <p:spPr>
          <a:xfrm>
            <a:off x="1019174" y="394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Carbon-Aware Scheduling, mit Suspend, mit STAWP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Step 4 - Phasen abh. von der Zeit</a:t>
            </a:r>
            <a:endParaRPr/>
          </a:p>
        </p:txBody>
      </p:sp>
      <p:sp>
        <p:nvSpPr>
          <p:cNvPr id="544" name="Google Shape;544;p52"/>
          <p:cNvSpPr txBox="1"/>
          <p:nvPr/>
        </p:nvSpPr>
        <p:spPr>
          <a:xfrm>
            <a:off x="2515125" y="1081900"/>
            <a:ext cx="5012400" cy="93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Für jede Phase: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bestimme wann diese Phase auftritt im Job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setze die Leistung des Jobs auf die aktuelle Phase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 Mono"/>
              <a:buAutoNum type="arabicPeriod"/>
            </a:pPr>
            <a:r>
              <a:rPr lang="de-DE" sz="1100">
                <a:solidFill>
                  <a:srgbClr val="444444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(innerhalb der Zielfunktion)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5" name="Google Shape;545;p52"/>
          <p:cNvSpPr txBox="1"/>
          <p:nvPr/>
        </p:nvSpPr>
        <p:spPr>
          <a:xfrm>
            <a:off x="7602575" y="2434150"/>
            <a:ext cx="4361700" cy="156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BEISPIEL_STAWP :=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'startup'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[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{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'Start Python'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'duration'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'power'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{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'Download Data'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'duration'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'power'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70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],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'work'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[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{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'High'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'duration'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'power'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230.0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{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'Low'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'duration'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'power'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]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6" name="Google Shape;546;p52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3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553" name="Google Shape;553;p53"/>
          <p:cNvPicPr preferRelativeResize="0"/>
          <p:nvPr/>
        </p:nvPicPr>
        <p:blipFill rotWithShape="1">
          <a:blip r:embed="rId3">
            <a:alphaModFix/>
          </a:blip>
          <a:srcRect b="922" l="0" r="0" t="912"/>
          <a:stretch/>
        </p:blipFill>
        <p:spPr>
          <a:xfrm>
            <a:off x="845325" y="1188250"/>
            <a:ext cx="9660675" cy="46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3"/>
          <p:cNvSpPr txBox="1"/>
          <p:nvPr/>
        </p:nvSpPr>
        <p:spPr>
          <a:xfrm>
            <a:off x="7633850" y="2941000"/>
            <a:ext cx="4492800" cy="156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BEISPIEL_STAWP :=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'startup'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[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{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'Start Python'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'duration'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'power'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{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'Download Data'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'duration'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'power'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70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],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'work'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[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{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'High'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'duration'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'power'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230.0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{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'Low'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'duration'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de-DE" sz="900">
                <a:solidFill>
                  <a:srgbClr val="B31D2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'power'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de-DE" sz="9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]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5" name="Google Shape;555;p53"/>
          <p:cNvSpPr txBox="1"/>
          <p:nvPr>
            <p:ph type="title"/>
          </p:nvPr>
        </p:nvSpPr>
        <p:spPr>
          <a:xfrm>
            <a:off x="1019174" y="394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Carbon-Aware Scheduling, mit Suspend, mit STAWP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Step 4 - Phasen abh. von der Zeit</a:t>
            </a:r>
            <a:endParaRPr/>
          </a:p>
        </p:txBody>
      </p:sp>
      <p:sp>
        <p:nvSpPr>
          <p:cNvPr id="556" name="Google Shape;556;p53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Scheduler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Evaluation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 txBox="1"/>
          <p:nvPr>
            <p:ph idx="1" type="body"/>
          </p:nvPr>
        </p:nvSpPr>
        <p:spPr>
          <a:xfrm>
            <a:off x="1019175" y="1602997"/>
            <a:ext cx="10514100" cy="45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Vergleich von STAWP gegen das bisherige State-of-the-Art Modell</a:t>
            </a:r>
            <a:endParaRPr/>
          </a:p>
        </p:txBody>
      </p:sp>
      <p:pic>
        <p:nvPicPr>
          <p:cNvPr id="563" name="Google Shape;5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300" y="4120038"/>
            <a:ext cx="3777250" cy="22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300" y="4120050"/>
            <a:ext cx="3777250" cy="22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5300" y="4120050"/>
            <a:ext cx="3777250" cy="22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4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67" name="Google Shape;567;p54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- Setup</a:t>
            </a:r>
            <a:endParaRPr/>
          </a:p>
        </p:txBody>
      </p:sp>
      <p:graphicFrame>
        <p:nvGraphicFramePr>
          <p:cNvPr id="568" name="Google Shape;568;p54"/>
          <p:cNvGraphicFramePr/>
          <p:nvPr/>
        </p:nvGraphicFramePr>
        <p:xfrm>
          <a:off x="1019175" y="205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{68E36925-2E6A-4D65-AAC8-3F0A25DDDBC6}</a:tableStyleId>
              </a:tblPr>
              <a:tblGrid>
                <a:gridCol w="1731200"/>
                <a:gridCol w="3098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Startup Länge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kein Startup, 5, 10, und 30 minuten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Startup Leistung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100 W, 200 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Job Länge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1, 2, 4 , 8, und 16 stunden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Phasen Länge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kurz oder lang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Benutze Phasen 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ja oder nein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69" name="Google Shape;569;p54"/>
          <p:cNvGraphicFramePr/>
          <p:nvPr/>
        </p:nvGraphicFramePr>
        <p:xfrm>
          <a:off x="6310300" y="205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{68E36925-2E6A-4D65-AAC8-3F0A25DDDBC6}</a:tableStyleId>
              </a:tblPr>
              <a:tblGrid>
                <a:gridCol w="1948300"/>
                <a:gridCol w="2805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Zeitspanne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Erste Juli Woche 2024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max. Wartezeit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4h, 12h, 1, 2, und 4 Tage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Scheduler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suspend &amp; resume, oder nicht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70" name="Google Shape;570;p54"/>
          <p:cNvPicPr preferRelativeResize="0"/>
          <p:nvPr/>
        </p:nvPicPr>
        <p:blipFill rotWithShape="1">
          <a:blip r:embed="rId6">
            <a:alphaModFix/>
          </a:blip>
          <a:srcRect b="12000" l="0" r="0" t="-12000"/>
          <a:stretch/>
        </p:blipFill>
        <p:spPr>
          <a:xfrm>
            <a:off x="6305975" y="4355200"/>
            <a:ext cx="4762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4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Agenda 		Workload Modell		Scheduler		</a:t>
            </a:r>
            <a:r>
              <a:rPr lang="de-DE" sz="16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Evaluation</a:t>
            </a: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Diskussion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5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78" name="Google Shape;578;p55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- Vergleich von							vs.</a:t>
            </a:r>
            <a:endParaRPr/>
          </a:p>
        </p:txBody>
      </p:sp>
      <p:pic>
        <p:nvPicPr>
          <p:cNvPr id="579" name="Google Shape;57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7713" y="1896850"/>
            <a:ext cx="47625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5"/>
          <p:cNvSpPr txBox="1"/>
          <p:nvPr/>
        </p:nvSpPr>
        <p:spPr>
          <a:xfrm>
            <a:off x="4085277" y="3819648"/>
            <a:ext cx="48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81" name="Google Shape;581;p55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Scheduler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Evaluation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2" name="Google Shape;5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350" y="673250"/>
            <a:ext cx="1975225" cy="10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5"/>
          <p:cNvSpPr/>
          <p:nvPr/>
        </p:nvSpPr>
        <p:spPr>
          <a:xfrm>
            <a:off x="6096000" y="836425"/>
            <a:ext cx="431400" cy="128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4" name="Google Shape;58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9825" y="673250"/>
            <a:ext cx="1975225" cy="10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5"/>
          <p:cNvSpPr/>
          <p:nvPr/>
        </p:nvSpPr>
        <p:spPr>
          <a:xfrm>
            <a:off x="7967390" y="836425"/>
            <a:ext cx="244800" cy="128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8838975" y="836425"/>
            <a:ext cx="244800" cy="128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6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93" name="Google Shape;593;p56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Scheduler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Evaluation</a:t>
            </a: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		Diskussion</a:t>
            </a:r>
            <a:endParaRPr sz="1600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4" name="Google Shape;594;p56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Evaluation - Vergleich von						vs.		vs.</a:t>
            </a:r>
            <a:endParaRPr/>
          </a:p>
        </p:txBody>
      </p:sp>
      <p:pic>
        <p:nvPicPr>
          <p:cNvPr id="595" name="Google Shape;5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6283"/>
            <a:ext cx="11887202" cy="349167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6"/>
          <p:cNvSpPr/>
          <p:nvPr/>
        </p:nvSpPr>
        <p:spPr>
          <a:xfrm>
            <a:off x="1285875" y="3784446"/>
            <a:ext cx="10192800" cy="12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7" name="Google Shape;5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425" y="2435138"/>
            <a:ext cx="73342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6"/>
          <p:cNvSpPr/>
          <p:nvPr/>
        </p:nvSpPr>
        <p:spPr>
          <a:xfrm rot="5400000">
            <a:off x="7040850" y="203875"/>
            <a:ext cx="439200" cy="7495800"/>
          </a:xfrm>
          <a:prstGeom prst="leftBrace">
            <a:avLst>
              <a:gd fmla="val 50000" name="adj1"/>
              <a:gd fmla="val 85692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9" name="Google Shape;5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3050" y="572875"/>
            <a:ext cx="2225600" cy="13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0526" y="572875"/>
            <a:ext cx="2225590" cy="13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7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07" name="Google Shape;607;p57"/>
          <p:cNvSpPr txBox="1"/>
          <p:nvPr>
            <p:ph type="title"/>
          </p:nvPr>
        </p:nvSpPr>
        <p:spPr>
          <a:xfrm>
            <a:off x="1019174" y="592976"/>
            <a:ext cx="9632100" cy="78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Diskussion und </a:t>
            </a:r>
            <a:r>
              <a:rPr lang="de-DE"/>
              <a:t>Future</a:t>
            </a:r>
            <a:r>
              <a:rPr lang="de-DE"/>
              <a:t> Work</a:t>
            </a:r>
            <a:endParaRPr/>
          </a:p>
        </p:txBody>
      </p:sp>
      <p:sp>
        <p:nvSpPr>
          <p:cNvPr id="608" name="Google Shape;608;p57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Scheduler		Evaluation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Diskussion</a:t>
            </a:r>
            <a:endParaRPr sz="1600" u="sng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7"/>
          <p:cNvSpPr txBox="1"/>
          <p:nvPr>
            <p:ph idx="1" type="body"/>
          </p:nvPr>
        </p:nvSpPr>
        <p:spPr>
          <a:xfrm>
            <a:off x="476704" y="3752850"/>
            <a:ext cx="3600000" cy="26211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Beobachtungen aus Prior Work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traten auch auf.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Lange Jobs &amp; Hohe </a:t>
            </a:r>
            <a:r>
              <a:rPr lang="de-DE"/>
              <a:t>Wartezeiten</a:t>
            </a:r>
            <a:r>
              <a:rPr lang="de-DE"/>
              <a:t> lohnen sich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Nur bis zu 16 Stunden und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auf </a:t>
            </a:r>
            <a:r>
              <a:rPr lang="de-DE"/>
              <a:t>einem</a:t>
            </a:r>
            <a:r>
              <a:rPr lang="de-DE"/>
              <a:t> Carbon Trace untersucht</a:t>
            </a:r>
            <a:endParaRPr/>
          </a:p>
        </p:txBody>
      </p:sp>
      <p:sp>
        <p:nvSpPr>
          <p:cNvPr id="610" name="Google Shape;610;p57"/>
          <p:cNvSpPr txBox="1"/>
          <p:nvPr>
            <p:ph idx="5" type="body"/>
          </p:nvPr>
        </p:nvSpPr>
        <p:spPr>
          <a:xfrm>
            <a:off x="4293400" y="3752850"/>
            <a:ext cx="3818700" cy="26211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Effekte der Leistungsheterogenität nicht klar, Anzahl der Phasen skaliert schlecht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Hier müssen andere, echte Workloads untersucht werden</a:t>
            </a:r>
            <a:endParaRPr/>
          </a:p>
        </p:txBody>
      </p:sp>
      <p:sp>
        <p:nvSpPr>
          <p:cNvPr id="611" name="Google Shape;611;p57"/>
          <p:cNvSpPr txBox="1"/>
          <p:nvPr>
            <p:ph idx="6" type="body"/>
          </p:nvPr>
        </p:nvSpPr>
        <p:spPr>
          <a:xfrm>
            <a:off x="8112125" y="3752850"/>
            <a:ext cx="3906600" cy="26211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Annahme, dass Jobs immer suspended werden können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Könnte Scheduling beeinflussen, oder für lange Jobs vernachlässigbar sein?</a:t>
            </a:r>
            <a:endParaRPr/>
          </a:p>
        </p:txBody>
      </p:sp>
      <p:pic>
        <p:nvPicPr>
          <p:cNvPr id="612" name="Google Shape;61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063" y="1495525"/>
            <a:ext cx="2565275" cy="22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400" y="1495525"/>
            <a:ext cx="2225600" cy="13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7"/>
          <p:cNvPicPr preferRelativeResize="0"/>
          <p:nvPr/>
        </p:nvPicPr>
        <p:blipFill rotWithShape="1">
          <a:blip r:embed="rId5">
            <a:alphaModFix/>
          </a:blip>
          <a:srcRect b="0" l="0" r="22498" t="0"/>
          <a:stretch/>
        </p:blipFill>
        <p:spPr>
          <a:xfrm>
            <a:off x="4373539" y="2417625"/>
            <a:ext cx="3523374" cy="13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7"/>
          <p:cNvSpPr txBox="1"/>
          <p:nvPr/>
        </p:nvSpPr>
        <p:spPr>
          <a:xfrm>
            <a:off x="8565425" y="2011288"/>
            <a:ext cx="3000000" cy="153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rgbClr val="008800"/>
                </a:solidFill>
              </a:rPr>
              <a:t>class</a:t>
            </a:r>
            <a:r>
              <a:rPr lang="de-DE" sz="1100"/>
              <a:t> </a:t>
            </a:r>
            <a:r>
              <a:rPr b="1" lang="de-DE" sz="1100">
                <a:solidFill>
                  <a:srgbClr val="BB0066"/>
                </a:solidFill>
              </a:rPr>
              <a:t>Stawp</a:t>
            </a:r>
            <a:r>
              <a:rPr lang="de-DE" sz="1100"/>
              <a:t>(TypedDict):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startup: List[Phase]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work: List[Phase]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rgbClr val="008800"/>
                </a:solidFill>
              </a:rPr>
              <a:t>class</a:t>
            </a:r>
            <a:r>
              <a:rPr lang="de-DE" sz="1100"/>
              <a:t> </a:t>
            </a:r>
            <a:r>
              <a:rPr b="1" lang="de-DE" sz="1100">
                <a:solidFill>
                  <a:srgbClr val="BB0066"/>
                </a:solidFill>
              </a:rPr>
              <a:t>Phase</a:t>
            </a:r>
            <a:r>
              <a:rPr lang="de-DE" sz="1100"/>
              <a:t>(</a:t>
            </a:r>
            <a:r>
              <a:rPr lang="de-DE" sz="1100"/>
              <a:t>TypedDict</a:t>
            </a:r>
            <a:r>
              <a:rPr lang="de-DE" sz="1100"/>
              <a:t>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name: </a:t>
            </a:r>
            <a:r>
              <a:rPr lang="de-DE" sz="1100">
                <a:solidFill>
                  <a:srgbClr val="007020"/>
                </a:solidFill>
              </a:rPr>
              <a:t>str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duration: </a:t>
            </a:r>
            <a:r>
              <a:rPr lang="de-DE" sz="1100">
                <a:solidFill>
                  <a:srgbClr val="007020"/>
                </a:solidFill>
              </a:rPr>
              <a:t>float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power: </a:t>
            </a:r>
            <a:r>
              <a:rPr lang="de-DE" sz="1100">
                <a:solidFill>
                  <a:srgbClr val="007020"/>
                </a:solidFill>
              </a:rPr>
              <a:t>float</a:t>
            </a:r>
            <a:endParaRPr sz="1100">
              <a:solidFill>
                <a:srgbClr val="00702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8"/>
          <p:cNvSpPr txBox="1"/>
          <p:nvPr>
            <p:ph idx="12" type="sldNum"/>
          </p:nvPr>
        </p:nvSpPr>
        <p:spPr>
          <a:xfrm>
            <a:off x="11531078" y="6419049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22" name="Google Shape;622;p58"/>
          <p:cNvSpPr txBox="1"/>
          <p:nvPr>
            <p:ph type="title"/>
          </p:nvPr>
        </p:nvSpPr>
        <p:spPr>
          <a:xfrm>
            <a:off x="6019802" y="592976"/>
            <a:ext cx="4479300" cy="78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Zusammenfassung</a:t>
            </a:r>
            <a:endParaRPr/>
          </a:p>
        </p:txBody>
      </p:sp>
      <p:sp>
        <p:nvSpPr>
          <p:cNvPr id="623" name="Google Shape;623;p58"/>
          <p:cNvSpPr txBox="1"/>
          <p:nvPr>
            <p:ph idx="1" type="body"/>
          </p:nvPr>
        </p:nvSpPr>
        <p:spPr>
          <a:xfrm>
            <a:off x="6019800" y="1613300"/>
            <a:ext cx="6172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/>
              <a:t>Stawp als neues Workload Modell vorgestellt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	</a:t>
            </a:r>
            <a:r>
              <a:rPr lang="de-DE"/>
              <a:t>enthält</a:t>
            </a:r>
            <a:r>
              <a:rPr lang="de-DE"/>
              <a:t> </a:t>
            </a:r>
            <a:r>
              <a:rPr lang="de-DE"/>
              <a:t>Sta</a:t>
            </a:r>
            <a:r>
              <a:rPr lang="de-DE"/>
              <a:t>rtup (Overhead), Work, und Phasen</a:t>
            </a:r>
            <a:endParaRPr b="1"/>
          </a:p>
        </p:txBody>
      </p:sp>
      <p:sp>
        <p:nvSpPr>
          <p:cNvPr id="624" name="Google Shape;624;p58"/>
          <p:cNvSpPr txBox="1"/>
          <p:nvPr/>
        </p:nvSpPr>
        <p:spPr>
          <a:xfrm>
            <a:off x="596025" y="6469750"/>
            <a:ext cx="11078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Agenda 		Workload Modell		Scheduler		Evaluation		</a:t>
            </a:r>
            <a:r>
              <a:rPr lang="de-DE" sz="1600" u="sng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rPr>
              <a:t>Diskussion</a:t>
            </a:r>
            <a:endParaRPr sz="1600" u="sng">
              <a:solidFill>
                <a:srgbClr val="44444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5" name="Google Shape;625;p58"/>
          <p:cNvSpPr txBox="1"/>
          <p:nvPr/>
        </p:nvSpPr>
        <p:spPr>
          <a:xfrm>
            <a:off x="500113" y="303350"/>
            <a:ext cx="2003400" cy="153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rgbClr val="008800"/>
                </a:solidFill>
              </a:rPr>
              <a:t>class</a:t>
            </a:r>
            <a:r>
              <a:rPr lang="de-DE" sz="1100"/>
              <a:t> </a:t>
            </a:r>
            <a:r>
              <a:rPr b="1" lang="de-DE" sz="1100">
                <a:solidFill>
                  <a:srgbClr val="BB0066"/>
                </a:solidFill>
              </a:rPr>
              <a:t>Stawp</a:t>
            </a:r>
            <a:r>
              <a:rPr lang="de-DE" sz="1100"/>
              <a:t>(TypedDict):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startup: List[Phase]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work: List[Phase]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>
                <a:solidFill>
                  <a:srgbClr val="008800"/>
                </a:solidFill>
              </a:rPr>
              <a:t>class</a:t>
            </a:r>
            <a:r>
              <a:rPr lang="de-DE" sz="1100"/>
              <a:t> </a:t>
            </a:r>
            <a:r>
              <a:rPr b="1" lang="de-DE" sz="1100">
                <a:solidFill>
                  <a:srgbClr val="BB0066"/>
                </a:solidFill>
              </a:rPr>
              <a:t>Phase</a:t>
            </a:r>
            <a:r>
              <a:rPr lang="de-DE" sz="1100"/>
              <a:t>(</a:t>
            </a:r>
            <a:r>
              <a:rPr lang="de-DE" sz="1100"/>
              <a:t>TypedDict</a:t>
            </a:r>
            <a:r>
              <a:rPr lang="de-DE" sz="1100"/>
              <a:t>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name: </a:t>
            </a:r>
            <a:r>
              <a:rPr lang="de-DE" sz="1100">
                <a:solidFill>
                  <a:srgbClr val="007020"/>
                </a:solidFill>
              </a:rPr>
              <a:t>str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duration: </a:t>
            </a:r>
            <a:r>
              <a:rPr lang="de-DE" sz="1100">
                <a:solidFill>
                  <a:srgbClr val="007020"/>
                </a:solidFill>
              </a:rPr>
              <a:t>float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   power: </a:t>
            </a:r>
            <a:r>
              <a:rPr lang="de-DE" sz="1100">
                <a:solidFill>
                  <a:srgbClr val="007020"/>
                </a:solidFill>
              </a:rPr>
              <a:t>float</a:t>
            </a:r>
            <a:endParaRPr sz="1100"/>
          </a:p>
        </p:txBody>
      </p:sp>
      <p:pic>
        <p:nvPicPr>
          <p:cNvPr id="626" name="Google Shape;6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846" y="2038399"/>
            <a:ext cx="3507748" cy="2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75" y="4345800"/>
            <a:ext cx="1941477" cy="170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8" name="Google Shape;628;p58"/>
          <p:cNvPicPr preferRelativeResize="0"/>
          <p:nvPr/>
        </p:nvPicPr>
        <p:blipFill rotWithShape="1">
          <a:blip r:embed="rId5">
            <a:alphaModFix/>
          </a:blip>
          <a:srcRect b="13237" l="0" r="44354" t="9708"/>
          <a:stretch/>
        </p:blipFill>
        <p:spPr>
          <a:xfrm>
            <a:off x="2763350" y="4892700"/>
            <a:ext cx="2651524" cy="10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8"/>
          <p:cNvSpPr txBox="1"/>
          <p:nvPr/>
        </p:nvSpPr>
        <p:spPr>
          <a:xfrm>
            <a:off x="5988300" y="2394800"/>
            <a:ext cx="6172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2.	</a:t>
            </a:r>
            <a:r>
              <a:rPr b="1"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Neue Scheduling Algorithmen implementiert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meinem Testbed Carbs als Erweiterung von GAIA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0" name="Google Shape;630;p58"/>
          <p:cNvSpPr txBox="1"/>
          <p:nvPr/>
        </p:nvSpPr>
        <p:spPr>
          <a:xfrm>
            <a:off x="5994834" y="3382875"/>
            <a:ext cx="58887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3.	</a:t>
            </a:r>
            <a:r>
              <a:rPr b="1"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Gegen das bestehende Modell evaluiert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9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75" y="1030775"/>
            <a:ext cx="46386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125" y="2815475"/>
            <a:ext cx="66675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3" name="Google Shape;223;p24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de-DE"/>
              <a:t>Strukturierte Literaturrecherche</a:t>
            </a:r>
            <a:r>
              <a:rPr lang="de-DE"/>
              <a:t> zum State of the Art</a:t>
            </a:r>
            <a:endParaRPr/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1019175" y="1526798"/>
            <a:ext cx="105141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Schlüsselwörter zu Nachhaltigkeit / Energieeffizienz und zu Rechenzentren</a:t>
            </a:r>
            <a:endParaRPr/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1130325" y="2032050"/>
            <a:ext cx="626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energy efficiency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energy consumption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carbon impact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7496575" y="1922067"/>
            <a:ext cx="374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datacenter,	load balancing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scheduling, 		job shop 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job management, </a:t>
            </a: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compete</a:t>
            </a: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cluster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hpc, cloud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5140775" y="2217050"/>
            <a:ext cx="652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×</a:t>
            </a: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1083680" y="2176014"/>
            <a:ext cx="2353500" cy="646500"/>
          </a:xfrm>
          <a:prstGeom prst="brace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7390425" y="2045602"/>
            <a:ext cx="3844500" cy="923400"/>
          </a:xfrm>
          <a:prstGeom prst="brace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325" y="3107725"/>
            <a:ext cx="8096250" cy="297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4"/>
          <p:cNvSpPr txBox="1"/>
          <p:nvPr/>
        </p:nvSpPr>
        <p:spPr>
          <a:xfrm>
            <a:off x="1019175" y="6079525"/>
            <a:ext cx="48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jeweils </a:t>
            </a:r>
            <a:r>
              <a:rPr lang="de-DE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 Abstracts lesen, Kategorisieren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0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45" name="Google Shape;6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5" y="208700"/>
            <a:ext cx="634365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800" y="3892525"/>
            <a:ext cx="65532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1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53" name="Google Shape;6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800" y="1047750"/>
            <a:ext cx="68103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675" y="3615175"/>
            <a:ext cx="65246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2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61" name="Google Shape;6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013" y="918150"/>
            <a:ext cx="668655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013" y="3328050"/>
            <a:ext cx="66579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3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69" name="Google Shape;6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0" y="84825"/>
            <a:ext cx="68199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475" y="2979300"/>
            <a:ext cx="6156523" cy="3753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4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77" name="Google Shape;6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0" y="73575"/>
            <a:ext cx="6819900" cy="42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075" y="2031275"/>
            <a:ext cx="5492800" cy="46378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5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685" name="Google Shape;685;p65"/>
          <p:cNvGrpSpPr/>
          <p:nvPr/>
        </p:nvGrpSpPr>
        <p:grpSpPr>
          <a:xfrm>
            <a:off x="464138" y="483525"/>
            <a:ext cx="8943975" cy="3675000"/>
            <a:chOff x="464138" y="483525"/>
            <a:chExt cx="8943975" cy="3675000"/>
          </a:xfrm>
        </p:grpSpPr>
        <p:pic>
          <p:nvPicPr>
            <p:cNvPr id="686" name="Google Shape;686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138" y="483525"/>
              <a:ext cx="8943975" cy="314325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87" name="Google Shape;687;p65"/>
            <p:cNvSpPr txBox="1"/>
            <p:nvPr/>
          </p:nvSpPr>
          <p:spPr>
            <a:xfrm>
              <a:off x="495500" y="3727425"/>
              <a:ext cx="4650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bash Script von job-1 der Evaluation</a:t>
              </a:r>
              <a:endPara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688" name="Google Shape;688;p65"/>
          <p:cNvGrpSpPr/>
          <p:nvPr/>
        </p:nvGrpSpPr>
        <p:grpSpPr>
          <a:xfrm>
            <a:off x="8384213" y="3948075"/>
            <a:ext cx="2638500" cy="1697925"/>
            <a:chOff x="8384213" y="3948075"/>
            <a:chExt cx="2638500" cy="1697925"/>
          </a:xfrm>
        </p:grpSpPr>
        <p:pic>
          <p:nvPicPr>
            <p:cNvPr id="689" name="Google Shape;689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4250" y="3948075"/>
              <a:ext cx="2638425" cy="126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65"/>
            <p:cNvSpPr txBox="1"/>
            <p:nvPr/>
          </p:nvSpPr>
          <p:spPr>
            <a:xfrm>
              <a:off x="8384213" y="5214900"/>
              <a:ext cx="2638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evaluation_jobs.csv</a:t>
              </a:r>
              <a:endPara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6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97" name="Google Shape;6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11866475" cy="620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7613" y="349513"/>
            <a:ext cx="8963025" cy="26574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9" name="Google Shape;699;p66"/>
          <p:cNvSpPr txBox="1"/>
          <p:nvPr/>
        </p:nvSpPr>
        <p:spPr>
          <a:xfrm>
            <a:off x="103975" y="6255150"/>
            <a:ext cx="648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Script für die Erstellung der Jobs der Evaluation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7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06" name="Google Shape;7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125"/>
            <a:ext cx="7315200" cy="60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700" y="1638875"/>
            <a:ext cx="4381500" cy="186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8" name="Google Shape;70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700" y="4153650"/>
            <a:ext cx="4381500" cy="186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9" name="Google Shape;709;p67"/>
          <p:cNvSpPr txBox="1"/>
          <p:nvPr/>
        </p:nvSpPr>
        <p:spPr>
          <a:xfrm>
            <a:off x="103975" y="6207475"/>
            <a:ext cx="648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Submitten aller Jobs in Slurm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8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16" name="Google Shape;71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25" y="1862138"/>
            <a:ext cx="67627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9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23" name="Google Shape;7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75" y="2243138"/>
            <a:ext cx="642937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idx="10" type="dt"/>
          </p:nvPr>
        </p:nvSpPr>
        <p:spPr>
          <a:xfrm>
            <a:off x="818403" y="6434257"/>
            <a:ext cx="98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09.05.2023</a:t>
            </a:r>
            <a:endParaRPr/>
          </a:p>
        </p:txBody>
      </p:sp>
      <p:sp>
        <p:nvSpPr>
          <p:cNvPr id="237" name="Google Shape;237;p25"/>
          <p:cNvSpPr txBox="1"/>
          <p:nvPr>
            <p:ph idx="11" type="ftr"/>
          </p:nvPr>
        </p:nvSpPr>
        <p:spPr>
          <a:xfrm>
            <a:off x="1972067" y="6434257"/>
            <a:ext cx="592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Fußzeile</a:t>
            </a:r>
            <a:endParaRPr/>
          </a:p>
        </p:txBody>
      </p:sp>
      <p:sp>
        <p:nvSpPr>
          <p:cNvPr id="238" name="Google Shape;238;p25"/>
          <p:cNvSpPr txBox="1"/>
          <p:nvPr>
            <p:ph idx="12" type="sldNum"/>
          </p:nvPr>
        </p:nvSpPr>
        <p:spPr>
          <a:xfrm>
            <a:off x="11531078" y="6417445"/>
            <a:ext cx="487680" cy="398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9" name="Google Shape;239;p25"/>
          <p:cNvSpPr txBox="1"/>
          <p:nvPr>
            <p:ph type="title"/>
          </p:nvPr>
        </p:nvSpPr>
        <p:spPr>
          <a:xfrm>
            <a:off x="1019174" y="572883"/>
            <a:ext cx="8251200" cy="8014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de-DE"/>
              <a:t>Strukturierte Literaturrecherche zum State of the Art</a:t>
            </a:r>
            <a:endParaRPr/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>
            <p:ph idx="1" type="body"/>
          </p:nvPr>
        </p:nvSpPr>
        <p:spPr>
          <a:xfrm>
            <a:off x="1019175" y="1602997"/>
            <a:ext cx="10514013" cy="4542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145</a:t>
            </a:r>
            <a:r>
              <a:rPr lang="de-DE"/>
              <a:t> Paper erkundet </a:t>
            </a:r>
            <a:endParaRPr/>
          </a:p>
          <a:p>
            <a:pPr indent="-3302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davon 99 “</a:t>
            </a:r>
            <a:r>
              <a:rPr lang="de-DE"/>
              <a:t>rot / </a:t>
            </a:r>
            <a:r>
              <a:rPr lang="de-DE"/>
              <a:t>irrelevant</a:t>
            </a:r>
            <a:r>
              <a:rPr lang="de-DE"/>
              <a:t>”, 31 “orange / später”, und 15 “grün / komplett lesen, sehr relevant”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4">
            <a:alphaModFix/>
          </a:blip>
          <a:srcRect b="0" l="199" r="0" t="0"/>
          <a:stretch/>
        </p:blipFill>
        <p:spPr>
          <a:xfrm>
            <a:off x="849575" y="2364850"/>
            <a:ext cx="10514026" cy="6858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0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30" name="Google Shape;7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22825" cy="576241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1" name="Google Shape;731;p70"/>
          <p:cNvSpPr txBox="1"/>
          <p:nvPr/>
        </p:nvSpPr>
        <p:spPr>
          <a:xfrm>
            <a:off x="152400" y="5914800"/>
            <a:ext cx="405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Ausschnitt der Evaluations Logs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32" name="Google Shape;732;p70"/>
          <p:cNvPicPr preferRelativeResize="0"/>
          <p:nvPr/>
        </p:nvPicPr>
        <p:blipFill rotWithShape="1">
          <a:blip r:embed="rId4">
            <a:alphaModFix/>
          </a:blip>
          <a:srcRect b="35533" l="0" r="4085" t="0"/>
          <a:stretch/>
        </p:blipFill>
        <p:spPr>
          <a:xfrm>
            <a:off x="6880950" y="304421"/>
            <a:ext cx="1260800" cy="29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0"/>
          <p:cNvSpPr txBox="1"/>
          <p:nvPr/>
        </p:nvSpPr>
        <p:spPr>
          <a:xfrm>
            <a:off x="6880950" y="3282600"/>
            <a:ext cx="450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Filtern der Logs nach der Gap Value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logs | grep “Best Object” | awk … 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1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40" name="Google Shape;74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175" y="2495550"/>
            <a:ext cx="63436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2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47" name="Google Shape;74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975" y="1619250"/>
            <a:ext cx="64960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3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54" name="Google Shape;7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8875" y="1237158"/>
            <a:ext cx="381000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5775" y="1333500"/>
            <a:ext cx="47625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3"/>
          <p:cNvSpPr txBox="1"/>
          <p:nvPr/>
        </p:nvSpPr>
        <p:spPr>
          <a:xfrm>
            <a:off x="6432477" y="3080448"/>
            <a:ext cx="48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/>
              <a:t>🔎</a:t>
            </a:r>
            <a:endParaRPr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4"/>
          <p:cNvSpPr txBox="1"/>
          <p:nvPr>
            <p:ph idx="12" type="sldNum"/>
          </p:nvPr>
        </p:nvSpPr>
        <p:spPr>
          <a:xfrm>
            <a:off x="11531078" y="6417336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63" name="Google Shape;7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75" y="152400"/>
            <a:ext cx="1048512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7" name="Google Shape;247;p26"/>
          <p:cNvSpPr txBox="1"/>
          <p:nvPr>
            <p:ph type="title"/>
          </p:nvPr>
        </p:nvSpPr>
        <p:spPr>
          <a:xfrm>
            <a:off x="1019175" y="572875"/>
            <a:ext cx="976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de-DE"/>
              <a:t>State of the Art - Papers</a:t>
            </a:r>
            <a:endParaRPr/>
          </a:p>
        </p:txBody>
      </p:sp>
      <p:graphicFrame>
        <p:nvGraphicFramePr>
          <p:cNvPr id="248" name="Google Shape;248;p26"/>
          <p:cNvGraphicFramePr/>
          <p:nvPr/>
        </p:nvGraphicFramePr>
        <p:xfrm>
          <a:off x="971075" y="1666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{68E36925-2E6A-4D65-AAC8-3F0A25DDDBC6}</a:tableStyleId>
              </a:tblPr>
              <a:tblGrid>
                <a:gridCol w="3676775"/>
                <a:gridCol w="2282825"/>
                <a:gridCol w="1706675"/>
              </a:tblGrid>
              <a:tr h="59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Paper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Suspend &amp; Resume Scheduling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Covers Resume Overhead costs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Let’s Wait Awhile: How </a:t>
                      </a:r>
                      <a:r>
                        <a:rPr lang="de-DE" sz="900"/>
                        <a:t>Temporal</a:t>
                      </a:r>
                      <a:r>
                        <a:rPr lang="de-DE" sz="900"/>
                        <a:t> Workload Shifting Can Reduce Carbon Emissions in the Cloud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X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Going Green for Less Green: Optimizing the Cost of Reducing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Cloud Carbon Emissions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X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6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The War of the Efficiencies: Understanding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the Tension between Carbon and Energy Optimization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~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9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On the Limitations of Carbon-Aware Temporal and Spatial Workload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Shifting in the Cloud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X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2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The Online Pause and Resume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900"/>
                        <a:t>Problem: Optimal Algorithms and An Application to Carbon-Aware Load Shifting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✓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9" name="Google Shape;249;p26"/>
          <p:cNvSpPr/>
          <p:nvPr/>
        </p:nvSpPr>
        <p:spPr>
          <a:xfrm>
            <a:off x="6944250" y="1466650"/>
            <a:ext cx="2073000" cy="344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">
            <a:off x="971075" y="5013523"/>
            <a:ext cx="4747626" cy="67056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490" y="5151627"/>
            <a:ext cx="4855514" cy="685799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1500" y="5313766"/>
            <a:ext cx="4855499" cy="6857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8" name="Google Shape;258;p27"/>
          <p:cNvSpPr txBox="1"/>
          <p:nvPr>
            <p:ph type="title"/>
          </p:nvPr>
        </p:nvSpPr>
        <p:spPr>
          <a:xfrm>
            <a:off x="1019175" y="595100"/>
            <a:ext cx="75498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de-DE"/>
              <a:t>Probleme in Prior Work</a:t>
            </a:r>
            <a:endParaRPr/>
          </a:p>
          <a:p>
            <a:pPr indent="-368300" lvl="0" marL="457200" rtl="0" algn="r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de-DE"/>
              <a:t>Ein Beispielhafter Machine Learning Workload</a:t>
            </a:r>
            <a:endParaRPr/>
          </a:p>
        </p:txBody>
      </p:sp>
      <p:sp>
        <p:nvSpPr>
          <p:cNvPr id="259" name="Google Shape;259;p27"/>
          <p:cNvSpPr txBox="1"/>
          <p:nvPr/>
        </p:nvSpPr>
        <p:spPr>
          <a:xfrm>
            <a:off x="1812075" y="5696425"/>
            <a:ext cx="840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1576375"/>
            <a:ext cx="602932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7" name="Google Shape;267;p28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Leistungsmessungen auf Machine Learning - Wie?</a:t>
            </a:r>
            <a:endParaRPr/>
          </a:p>
        </p:txBody>
      </p:sp>
      <p:sp>
        <p:nvSpPr>
          <p:cNvPr id="268" name="Google Shape;268;p28"/>
          <p:cNvSpPr txBox="1"/>
          <p:nvPr/>
        </p:nvSpPr>
        <p:spPr>
          <a:xfrm rot="-234">
            <a:off x="6894175" y="3085079"/>
            <a:ext cx="4408500" cy="264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1F7199"/>
                </a:solidFill>
              </a:rPr>
              <a:t>#!/bin/bash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# definiere Pfad zu Messprogramm pinpo</a:t>
            </a:r>
            <a:r>
              <a:rPr lang="de-DE" sz="1600"/>
              <a:t>int¹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# setze CPU Frequenz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# setze Anzahl der Wiederholungen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# definiere Experimente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# Isoliere einzelne Runs voneinander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	# sleep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	# setze State zurück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echo “Done!”</a:t>
            </a:r>
            <a:endParaRPr sz="1600"/>
          </a:p>
        </p:txBody>
      </p:sp>
      <p:grpSp>
        <p:nvGrpSpPr>
          <p:cNvPr id="269" name="Google Shape;269;p28"/>
          <p:cNvGrpSpPr/>
          <p:nvPr/>
        </p:nvGrpSpPr>
        <p:grpSpPr>
          <a:xfrm>
            <a:off x="194700" y="2593675"/>
            <a:ext cx="4693200" cy="3904800"/>
            <a:chOff x="347100" y="1603075"/>
            <a:chExt cx="4693200" cy="3904800"/>
          </a:xfrm>
        </p:grpSpPr>
        <p:pic>
          <p:nvPicPr>
            <p:cNvPr id="270" name="Google Shape;27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675" y="1603075"/>
              <a:ext cx="4631600" cy="34737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71" name="Google Shape;271;p28"/>
            <p:cNvSpPr txBox="1"/>
            <p:nvPr/>
          </p:nvSpPr>
          <p:spPr>
            <a:xfrm>
              <a:off x="347100" y="5076775"/>
              <a:ext cx="469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Microchip MCP39F511N Power Monitor</a:t>
              </a:r>
              <a:endParaRPr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72" name="Google Shape;272;p28"/>
          <p:cNvSpPr txBox="1"/>
          <p:nvPr/>
        </p:nvSpPr>
        <p:spPr>
          <a:xfrm>
            <a:off x="8825525" y="6416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¹ </a:t>
            </a:r>
            <a:r>
              <a:rPr lang="de-DE"/>
              <a:t>github.com/osmhpi/pinpoint</a:t>
            </a:r>
            <a:endParaRPr/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425" y="2952925"/>
            <a:ext cx="3360950" cy="252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idx="12" type="sldNum"/>
          </p:nvPr>
        </p:nvSpPr>
        <p:spPr>
          <a:xfrm>
            <a:off x="11531078" y="6417445"/>
            <a:ext cx="487800" cy="39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0" name="Google Shape;280;p29"/>
          <p:cNvSpPr txBox="1"/>
          <p:nvPr>
            <p:ph type="title"/>
          </p:nvPr>
        </p:nvSpPr>
        <p:spPr>
          <a:xfrm>
            <a:off x="1019174" y="572883"/>
            <a:ext cx="8251200" cy="80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Leistungsmessungen von RoBERTa</a:t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00" y="1666400"/>
            <a:ext cx="11520000" cy="467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29"/>
          <p:cNvGrpSpPr/>
          <p:nvPr/>
        </p:nvGrpSpPr>
        <p:grpSpPr>
          <a:xfrm>
            <a:off x="1169125" y="2470800"/>
            <a:ext cx="10558500" cy="800400"/>
            <a:chOff x="1169125" y="2470800"/>
            <a:chExt cx="10558500" cy="800400"/>
          </a:xfrm>
        </p:grpSpPr>
        <p:cxnSp>
          <p:nvCxnSpPr>
            <p:cNvPr id="283" name="Google Shape;283;p29"/>
            <p:cNvCxnSpPr/>
            <p:nvPr/>
          </p:nvCxnSpPr>
          <p:spPr>
            <a:xfrm>
              <a:off x="1169125" y="2844500"/>
              <a:ext cx="10558500" cy="0"/>
            </a:xfrm>
            <a:prstGeom prst="straightConnector1">
              <a:avLst/>
            </a:prstGeom>
            <a:noFill/>
            <a:ln cap="flat" cmpd="sng" w="38100">
              <a:solidFill>
                <a:srgbClr val="44444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" name="Google Shape;284;p29"/>
            <p:cNvSpPr txBox="1"/>
            <p:nvPr/>
          </p:nvSpPr>
          <p:spPr>
            <a:xfrm>
              <a:off x="1169125" y="2470800"/>
              <a:ext cx="69423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600">
                  <a:solidFill>
                    <a:srgbClr val="444444"/>
                  </a:solidFill>
                  <a:latin typeface="Verdana"/>
                  <a:ea typeface="Verdana"/>
                  <a:cs typeface="Verdana"/>
                  <a:sym typeface="Verdana"/>
                </a:rPr>
                <a:t>Konstante Leistung in</a:t>
              </a:r>
              <a:endParaRPr b="1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600">
                  <a:solidFill>
                    <a:srgbClr val="444444"/>
                  </a:solidFill>
                  <a:latin typeface="Verdana"/>
                  <a:ea typeface="Verdana"/>
                  <a:cs typeface="Verdana"/>
                  <a:sym typeface="Verdana"/>
                </a:rPr>
                <a:t>bisherigen Modellen!</a:t>
              </a:r>
              <a:endParaRPr b="1" sz="1600">
                <a:solidFill>
                  <a:srgbClr val="444444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PI">
  <a:themeElements>
    <a:clrScheme name="HPI">
      <a:dk1>
        <a:srgbClr val="5A6065"/>
      </a:dk1>
      <a:lt1>
        <a:srgbClr val="FFFFFF"/>
      </a:lt1>
      <a:dk2>
        <a:srgbClr val="5A6065"/>
      </a:dk2>
      <a:lt2>
        <a:srgbClr val="FFFFFF"/>
      </a:lt2>
      <a:accent1>
        <a:srgbClr val="B1063A"/>
      </a:accent1>
      <a:accent2>
        <a:srgbClr val="DD6108"/>
      </a:accent2>
      <a:accent3>
        <a:srgbClr val="F6A800"/>
      </a:accent3>
      <a:accent4>
        <a:srgbClr val="DDDFE0"/>
      </a:accent4>
      <a:accent5>
        <a:srgbClr val="ABAFB2"/>
      </a:accent5>
      <a:accent6>
        <a:srgbClr val="8B9094"/>
      </a:accent6>
      <a:hlink>
        <a:srgbClr val="B1063A"/>
      </a:hlink>
      <a:folHlink>
        <a:srgbClr val="B106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